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0" r:id="rId4"/>
    <p:sldId id="264" r:id="rId5"/>
    <p:sldId id="265" r:id="rId6"/>
    <p:sldId id="266" r:id="rId7"/>
    <p:sldId id="269" r:id="rId8"/>
    <p:sldId id="268" r:id="rId9"/>
    <p:sldId id="270" r:id="rId10"/>
    <p:sldId id="271" r:id="rId11"/>
    <p:sldId id="273" r:id="rId12"/>
    <p:sldId id="275" r:id="rId13"/>
    <p:sldId id="263" r:id="rId14"/>
  </p:sldIdLst>
  <p:sldSz cx="10058400" cy="7772400"/>
  <p:notesSz cx="7315200" cy="96012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  <p15:guide id="3" pos="6048">
          <p15:clr>
            <a:srgbClr val="A4A3A4"/>
          </p15:clr>
        </p15:guide>
        <p15:guide id="4" pos="960">
          <p15:clr>
            <a:srgbClr val="A4A3A4"/>
          </p15:clr>
        </p15:guide>
        <p15:guide id="5" pos="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6F8E"/>
    <a:srgbClr val="93CAA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68852" autoAdjust="0"/>
  </p:normalViewPr>
  <p:slideViewPr>
    <p:cSldViewPr>
      <p:cViewPr varScale="1">
        <p:scale>
          <a:sx n="47" d="100"/>
          <a:sy n="47" d="100"/>
        </p:scale>
        <p:origin x="1716" y="42"/>
      </p:cViewPr>
      <p:guideLst>
        <p:guide orient="horz" pos="2448"/>
        <p:guide pos="3168"/>
        <p:guide pos="6048"/>
        <p:guide pos="960"/>
        <p:guide pos="288"/>
      </p:guideLst>
    </p:cSldViewPr>
  </p:slideViewPr>
  <p:outlineViewPr>
    <p:cViewPr>
      <p:scale>
        <a:sx n="33" d="100"/>
        <a:sy n="33" d="100"/>
      </p:scale>
      <p:origin x="0" y="340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465277777777778"/>
          <c:y val="8.4857723577235769E-2"/>
          <c:w val="0.56736111111111109"/>
          <c:h val="0.83028455284552849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Revenus</c:v>
                </c:pt>
              </c:strCache>
            </c:strRef>
          </c:tx>
          <c:explosion val="30"/>
          <c:dPt>
            <c:idx val="0"/>
            <c:bubble3D val="0"/>
            <c:explosion val="18"/>
            <c:extLst>
              <c:ext xmlns:c16="http://schemas.microsoft.com/office/drawing/2014/chart" uri="{C3380CC4-5D6E-409C-BE32-E72D297353CC}">
                <c16:uniqueId val="{00000000-61BC-43F9-BBE3-F999413DDE75}"/>
              </c:ext>
            </c:extLst>
          </c:dPt>
          <c:dPt>
            <c:idx val="1"/>
            <c:bubble3D val="0"/>
            <c:explosion val="18"/>
            <c:extLst>
              <c:ext xmlns:c16="http://schemas.microsoft.com/office/drawing/2014/chart" uri="{C3380CC4-5D6E-409C-BE32-E72D297353CC}">
                <c16:uniqueId val="{00000001-61BC-43F9-BBE3-F999413DDE75}"/>
              </c:ext>
            </c:extLst>
          </c:dPt>
          <c:dPt>
            <c:idx val="2"/>
            <c:bubble3D val="0"/>
            <c:explosion val="21"/>
            <c:extLst>
              <c:ext xmlns:c16="http://schemas.microsoft.com/office/drawing/2014/chart" uri="{C3380CC4-5D6E-409C-BE32-E72D297353CC}">
                <c16:uniqueId val="{00000002-61BC-43F9-BBE3-F999413DDE75}"/>
              </c:ext>
            </c:extLst>
          </c:dPt>
          <c:dPt>
            <c:idx val="3"/>
            <c:bubble3D val="0"/>
            <c:explosion val="20"/>
            <c:extLst>
              <c:ext xmlns:c16="http://schemas.microsoft.com/office/drawing/2014/chart" uri="{C3380CC4-5D6E-409C-BE32-E72D297353CC}">
                <c16:uniqueId val="{00000003-61BC-43F9-BBE3-F999413DDE75}"/>
              </c:ext>
            </c:extLst>
          </c:dPt>
          <c:dPt>
            <c:idx val="4"/>
            <c:bubble3D val="0"/>
            <c:explosion val="20"/>
            <c:extLst>
              <c:ext xmlns:c16="http://schemas.microsoft.com/office/drawing/2014/chart" uri="{C3380CC4-5D6E-409C-BE32-E72D297353CC}">
                <c16:uniqueId val="{00000004-61BC-43F9-BBE3-F999413DDE75}"/>
              </c:ext>
            </c:extLst>
          </c:dPt>
          <c:dPt>
            <c:idx val="5"/>
            <c:bubble3D val="0"/>
            <c:explosion val="21"/>
            <c:extLst>
              <c:ext xmlns:c16="http://schemas.microsoft.com/office/drawing/2014/chart" uri="{C3380CC4-5D6E-409C-BE32-E72D297353CC}">
                <c16:uniqueId val="{00000005-61BC-43F9-BBE3-F999413DDE75}"/>
              </c:ext>
            </c:extLst>
          </c:dPt>
          <c:dPt>
            <c:idx val="6"/>
            <c:bubble3D val="0"/>
            <c:explosion val="21"/>
            <c:extLst>
              <c:ext xmlns:c16="http://schemas.microsoft.com/office/drawing/2014/chart" uri="{C3380CC4-5D6E-409C-BE32-E72D297353CC}">
                <c16:uniqueId val="{00000006-61BC-43F9-BBE3-F999413DDE75}"/>
              </c:ext>
            </c:extLst>
          </c:dPt>
          <c:dPt>
            <c:idx val="7"/>
            <c:bubble3D val="0"/>
            <c:explosion val="21"/>
            <c:extLst>
              <c:ext xmlns:c16="http://schemas.microsoft.com/office/drawing/2014/chart" uri="{C3380CC4-5D6E-409C-BE32-E72D297353CC}">
                <c16:uniqueId val="{00000007-61BC-43F9-BBE3-F999413DDE75}"/>
              </c:ext>
            </c:extLst>
          </c:dPt>
          <c:dLbls>
            <c:dLbl>
              <c:idx val="0"/>
              <c:layout>
                <c:manualLayout>
                  <c:x val="0.10962259405074366"/>
                  <c:y val="-7.5110428269637028E-2"/>
                </c:manualLayout>
              </c:layout>
              <c:tx>
                <c:rich>
                  <a:bodyPr/>
                  <a:lstStyle/>
                  <a:p>
                    <a:fld id="{A9BF191A-634B-4C8C-95BD-04129111E709}" type="CATEGORYNAME">
                      <a:rPr lang="en-US"/>
                      <a:pPr/>
                      <a:t>[NOM DE CATÉGORIE]</a:t>
                    </a:fld>
                    <a:r>
                      <a:rPr lang="en-US" baseline="0" dirty="0"/>
                      <a:t>
79,6 %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61BC-43F9-BBE3-F999413DDE75}"/>
                </c:ext>
              </c:extLst>
            </c:dLbl>
            <c:dLbl>
              <c:idx val="1"/>
              <c:layout>
                <c:manualLayout>
                  <c:x val="-6.5259623797025379E-2"/>
                  <c:y val="0.25172647963403877"/>
                </c:manualLayout>
              </c:layout>
              <c:tx>
                <c:rich>
                  <a:bodyPr/>
                  <a:lstStyle/>
                  <a:p>
                    <a:fld id="{5EC3D7DC-3ADB-4D92-8F4B-28F1D8B5F4B1}" type="CATEGORYNAME">
                      <a:rPr lang="fr-CA" sz="1600"/>
                      <a:pPr/>
                      <a:t>[NOM DE CATÉGORIE]</a:t>
                    </a:fld>
                    <a:r>
                      <a:rPr lang="fr-CA" sz="1600" baseline="0" dirty="0"/>
                      <a:t>
0,4 %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1BC-43F9-BBE3-F999413DDE75}"/>
                </c:ext>
              </c:extLst>
            </c:dLbl>
            <c:dLbl>
              <c:idx val="2"/>
              <c:layout>
                <c:manualLayout>
                  <c:x val="-0.15786668853893263"/>
                  <c:y val="0.13007361884642468"/>
                </c:manualLayout>
              </c:layout>
              <c:tx>
                <c:rich>
                  <a:bodyPr/>
                  <a:lstStyle/>
                  <a:p>
                    <a:fld id="{D101BF0C-597B-41C2-B6E0-9E09BB0C4290}" type="CATEGORYNAME">
                      <a:rPr lang="en-US" sz="1600" dirty="0"/>
                      <a:pPr/>
                      <a:t>[NOM DE CATÉGORIE]</a:t>
                    </a:fld>
                    <a:r>
                      <a:rPr lang="en-US" sz="1600" baseline="0" dirty="0"/>
                      <a:t>
8,5 %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61BC-43F9-BBE3-F999413DDE75}"/>
                </c:ext>
              </c:extLst>
            </c:dLbl>
            <c:dLbl>
              <c:idx val="3"/>
              <c:layout>
                <c:manualLayout>
                  <c:x val="-0.16558781714785653"/>
                  <c:y val="0.1140027847128865"/>
                </c:manualLayout>
              </c:layout>
              <c:tx>
                <c:rich>
                  <a:bodyPr/>
                  <a:lstStyle/>
                  <a:p>
                    <a:fld id="{85213A16-85EC-4A36-8DDC-395608FF7036}" type="CATEGORYNAME">
                      <a:rPr lang="en-US" sz="1600" dirty="0"/>
                      <a:pPr/>
                      <a:t>[NOM DE CATÉGORIE]</a:t>
                    </a:fld>
                    <a:r>
                      <a:rPr lang="en-US" sz="1600" baseline="0" dirty="0"/>
                      <a:t>
3,2 %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1BC-43F9-BBE3-F999413DDE75}"/>
                </c:ext>
              </c:extLst>
            </c:dLbl>
            <c:dLbl>
              <c:idx val="4"/>
              <c:layout>
                <c:manualLayout>
                  <c:x val="-0.23751574803149605"/>
                  <c:y val="4.6774214198834901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/>
                      <a:t>Imposition de  droits
5,0</a:t>
                    </a:r>
                    <a:r>
                      <a:rPr lang="en-US" sz="1600" baseline="0" dirty="0"/>
                      <a:t> </a:t>
                    </a:r>
                    <a:r>
                      <a:rPr lang="en-US" sz="1600" dirty="0"/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1BC-43F9-BBE3-F999413DDE75}"/>
                </c:ext>
              </c:extLst>
            </c:dLbl>
            <c:dLbl>
              <c:idx val="5"/>
              <c:layout>
                <c:manualLayout>
                  <c:x val="-4.3579177602799647E-2"/>
                  <c:y val="1.9139299660713143E-3"/>
                </c:manualLayout>
              </c:layout>
              <c:tx>
                <c:rich>
                  <a:bodyPr/>
                  <a:lstStyle/>
                  <a:p>
                    <a:fld id="{F6C087FE-74C2-4DAC-B143-4CB484DC80E5}" type="CATEGORYNAME">
                      <a:rPr lang="en-US" sz="1600"/>
                      <a:pPr/>
                      <a:t>[NOM DE CATÉGORIE]</a:t>
                    </a:fld>
                    <a:r>
                      <a:rPr lang="en-US" sz="1600" baseline="0" dirty="0"/>
                      <a:t>
0,6 %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1BC-43F9-BBE3-F999413DDE75}"/>
                </c:ext>
              </c:extLst>
            </c:dLbl>
            <c:dLbl>
              <c:idx val="6"/>
              <c:layout>
                <c:manualLayout>
                  <c:x val="6.1074912510936136E-2"/>
                  <c:y val="-1.8292842967799757E-2"/>
                </c:manualLayout>
              </c:layout>
              <c:tx>
                <c:rich>
                  <a:bodyPr/>
                  <a:lstStyle/>
                  <a:p>
                    <a:fld id="{4952BA30-109D-4ACC-BC27-9CDFCB6B144E}" type="CATEGORYNAME">
                      <a:rPr lang="en-US" sz="1600"/>
                      <a:pPr/>
                      <a:t>[NOM DE CATÉGORIE]</a:t>
                    </a:fld>
                    <a:r>
                      <a:rPr lang="en-US" sz="1600" baseline="0" dirty="0"/>
                      <a:t>
2,2 %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61BC-43F9-BBE3-F999413DDE75}"/>
                </c:ext>
              </c:extLst>
            </c:dLbl>
            <c:dLbl>
              <c:idx val="7"/>
              <c:layout>
                <c:manualLayout>
                  <c:x val="0.23901093613298338"/>
                  <c:y val="1.2195121951219513E-2"/>
                </c:manualLayout>
              </c:layout>
              <c:tx>
                <c:rich>
                  <a:bodyPr/>
                  <a:lstStyle/>
                  <a:p>
                    <a:fld id="{3EFB5BCB-8913-4D73-B075-04A4AC7D35E9}" type="CATEGORYNAME">
                      <a:rPr lang="en-US" sz="1600"/>
                      <a:pPr/>
                      <a:t>[NOM DE CATÉGORIE]</a:t>
                    </a:fld>
                    <a:r>
                      <a:rPr lang="en-US" sz="1600" baseline="0" dirty="0"/>
                      <a:t>
0,5 %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1BC-43F9-BBE3-F999413DDE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Feuil1!$A$2:$A$9</c:f>
              <c:strCache>
                <c:ptCount val="8"/>
                <c:pt idx="0">
                  <c:v>Taxes</c:v>
                </c:pt>
                <c:pt idx="1">
                  <c:v>Compensations tenant lieu de taxes</c:v>
                </c:pt>
                <c:pt idx="2">
                  <c:v>Transferts</c:v>
                </c:pt>
                <c:pt idx="3">
                  <c:v>Services rendus</c:v>
                </c:pt>
                <c:pt idx="4">
                  <c:v>Imposition de droits</c:v>
                </c:pt>
                <c:pt idx="5">
                  <c:v>Amendes et pénalités</c:v>
                </c:pt>
                <c:pt idx="6">
                  <c:v>Intérêts</c:v>
                </c:pt>
                <c:pt idx="7">
                  <c:v>Autres revenus</c:v>
                </c:pt>
              </c:strCache>
            </c:strRef>
          </c:cat>
          <c:val>
            <c:numRef>
              <c:f>Feuil1!$B$2:$B$9</c:f>
              <c:numCache>
                <c:formatCode>General</c:formatCode>
                <c:ptCount val="8"/>
                <c:pt idx="0">
                  <c:v>3712924</c:v>
                </c:pt>
                <c:pt idx="1">
                  <c:v>20647</c:v>
                </c:pt>
                <c:pt idx="2">
                  <c:v>396306</c:v>
                </c:pt>
                <c:pt idx="3">
                  <c:v>149214</c:v>
                </c:pt>
                <c:pt idx="4">
                  <c:v>232338</c:v>
                </c:pt>
                <c:pt idx="5">
                  <c:v>28321</c:v>
                </c:pt>
                <c:pt idx="6">
                  <c:v>102716</c:v>
                </c:pt>
                <c:pt idx="7">
                  <c:v>22696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1BC-43F9-BBE3-F999413DDE7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Charges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4.7122539370078743E-2"/>
                  <c:y val="-5.4785221747594662E-2"/>
                </c:manualLayout>
              </c:layout>
              <c:tx>
                <c:rich>
                  <a:bodyPr/>
                  <a:lstStyle/>
                  <a:p>
                    <a:fld id="{A9683C3D-B78C-4D0C-AAD0-26EBEE7C0D49}" type="CATEGORYNAME">
                      <a:rPr lang="en-US"/>
                      <a:pPr/>
                      <a:t>[NOM DE CATÉGORIE]</a:t>
                    </a:fld>
                    <a:r>
                      <a:rPr lang="en-US" baseline="0" dirty="0"/>
                      <a:t>
14,7 %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1DC-41C1-8B1C-D74DD0384FEA}"/>
                </c:ext>
              </c:extLst>
            </c:dLbl>
            <c:dLbl>
              <c:idx val="1"/>
              <c:layout>
                <c:manualLayout>
                  <c:x val="1.9462707786526683E-2"/>
                  <c:y val="-2.4535853505833535E-2"/>
                </c:manualLayout>
              </c:layout>
              <c:tx>
                <c:rich>
                  <a:bodyPr/>
                  <a:lstStyle/>
                  <a:p>
                    <a:fld id="{BA54B141-25A9-48BE-B72F-B026A1AE844A}" type="CATEGORYNAME">
                      <a:rPr lang="en-US"/>
                      <a:pPr/>
                      <a:t>[NOM DE CATÉGORIE]</a:t>
                    </a:fld>
                    <a:r>
                      <a:rPr lang="en-US" baseline="0" dirty="0"/>
                      <a:t>
11,8 %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1DC-41C1-8B1C-D74DD0384FEA}"/>
                </c:ext>
              </c:extLst>
            </c:dLbl>
            <c:dLbl>
              <c:idx val="2"/>
              <c:layout>
                <c:manualLayout>
                  <c:x val="2.1300087489063764E-2"/>
                  <c:y val="1.1675476498585309E-2"/>
                </c:manualLayout>
              </c:layout>
              <c:tx>
                <c:rich>
                  <a:bodyPr/>
                  <a:lstStyle/>
                  <a:p>
                    <a:fld id="{2FA344F6-E612-4C18-B00E-484BA098C571}" type="CATEGORYNAME">
                      <a:rPr lang="en-US"/>
                      <a:pPr/>
                      <a:t>[NOM DE CATÉGORIE]</a:t>
                    </a:fld>
                    <a:r>
                      <a:rPr lang="en-US" baseline="0" dirty="0"/>
                      <a:t>
20,2 %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31DC-41C1-8B1C-D74DD0384FEA}"/>
                </c:ext>
              </c:extLst>
            </c:dLbl>
            <c:dLbl>
              <c:idx val="3"/>
              <c:layout>
                <c:manualLayout>
                  <c:x val="-3.2254593175853018E-2"/>
                  <c:y val="0"/>
                </c:manualLayout>
              </c:layout>
              <c:tx>
                <c:rich>
                  <a:bodyPr/>
                  <a:lstStyle/>
                  <a:p>
                    <a:fld id="{D61BB06E-BC2B-4BAF-A170-B265D0C1518D}" type="CATEGORYNAME">
                      <a:rPr lang="en-US"/>
                      <a:pPr/>
                      <a:t>[NOM DE CATÉGORIE]</a:t>
                    </a:fld>
                    <a:r>
                      <a:rPr lang="en-US" baseline="0" dirty="0"/>
                      <a:t>
15,8 %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1DC-41C1-8B1C-D74DD0384FEA}"/>
                </c:ext>
              </c:extLst>
            </c:dLbl>
            <c:dLbl>
              <c:idx val="4"/>
              <c:layout>
                <c:manualLayout>
                  <c:x val="-8.2812335958005245E-2"/>
                  <c:y val="2.5710087074770249E-2"/>
                </c:manualLayout>
              </c:layout>
              <c:tx>
                <c:rich>
                  <a:bodyPr/>
                  <a:lstStyle/>
                  <a:p>
                    <a:fld id="{1FA8D5CA-6E47-4012-BA2D-C4D4DD744B8B}" type="CATEGORYNAME">
                      <a:rPr lang="en-US"/>
                      <a:pPr/>
                      <a:t>[NOM DE CATÉGORIE]</a:t>
                    </a:fld>
                    <a:r>
                      <a:rPr lang="en-US" baseline="0" dirty="0"/>
                      <a:t>
0,0 %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31DC-41C1-8B1C-D74DD0384FEA}"/>
                </c:ext>
              </c:extLst>
            </c:dLbl>
            <c:dLbl>
              <c:idx val="5"/>
              <c:layout>
                <c:manualLayout>
                  <c:x val="-4.3923447069116363E-2"/>
                  <c:y val="-7.3537604456824515E-2"/>
                </c:manualLayout>
              </c:layout>
              <c:tx>
                <c:rich>
                  <a:bodyPr/>
                  <a:lstStyle/>
                  <a:p>
                    <a:fld id="{9D9F618A-AB62-4CD9-A131-ABA8F82D87C5}" type="CATEGORYNAME">
                      <a:rPr lang="fr-CA"/>
                      <a:pPr/>
                      <a:t>[NOM DE CATÉGORIE]</a:t>
                    </a:fld>
                    <a:r>
                      <a:rPr lang="fr-CA" baseline="0" dirty="0"/>
                      <a:t>
5,0 %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1DC-41C1-8B1C-D74DD0384FEA}"/>
                </c:ext>
              </c:extLst>
            </c:dLbl>
            <c:dLbl>
              <c:idx val="6"/>
              <c:layout>
                <c:manualLayout>
                  <c:x val="-3.7568022747156607E-2"/>
                  <c:y val="-2.8282762704801134E-2"/>
                </c:manualLayout>
              </c:layout>
              <c:tx>
                <c:rich>
                  <a:bodyPr/>
                  <a:lstStyle/>
                  <a:p>
                    <a:fld id="{89DF7B72-67F2-4033-A68D-D01396D6C454}" type="CATEGORYNAME">
                      <a:rPr lang="en-US"/>
                      <a:pPr/>
                      <a:t>[NOM DE CATÉGORIE]</a:t>
                    </a:fld>
                    <a:r>
                      <a:rPr lang="en-US" baseline="0" dirty="0"/>
                      <a:t>
9,4 %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31DC-41C1-8B1C-D74DD0384FEA}"/>
                </c:ext>
              </c:extLst>
            </c:dLbl>
            <c:dLbl>
              <c:idx val="7"/>
              <c:layout>
                <c:manualLayout>
                  <c:x val="-4.5434492563429574E-2"/>
                  <c:y val="1.0924484021669993E-3"/>
                </c:manualLayout>
              </c:layout>
              <c:tx>
                <c:rich>
                  <a:bodyPr/>
                  <a:lstStyle/>
                  <a:p>
                    <a:fld id="{9D68AF3D-CDDE-489D-8A96-CAE557D4CB80}" type="CATEGORYNAME">
                      <a:rPr lang="en-US"/>
                      <a:pPr/>
                      <a:t>[NOM DE CATÉGORIE]</a:t>
                    </a:fld>
                    <a:r>
                      <a:rPr lang="en-US" baseline="0" dirty="0"/>
                      <a:t>
5,1 %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31DC-41C1-8B1C-D74DD0384FEA}"/>
                </c:ext>
              </c:extLst>
            </c:dLbl>
            <c:dLbl>
              <c:idx val="8"/>
              <c:layout>
                <c:manualLayout>
                  <c:x val="-1.6076443569553806E-2"/>
                  <c:y val="7.7311868049919942E-3"/>
                </c:manualLayout>
              </c:layout>
              <c:tx>
                <c:rich>
                  <a:bodyPr/>
                  <a:lstStyle/>
                  <a:p>
                    <a:fld id="{79ADD42A-F8BA-4EBD-9954-73E7F92BD8D7}" type="CATEGORYNAME">
                      <a:rPr lang="en-US"/>
                      <a:pPr/>
                      <a:t>[NOM DE CATÉGORIE]</a:t>
                    </a:fld>
                    <a:r>
                      <a:rPr lang="en-US" baseline="0" dirty="0"/>
                      <a:t>
18,0 %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31DC-41C1-8B1C-D74DD0384FE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Feuil1!$A$2:$A$10</c:f>
              <c:strCache>
                <c:ptCount val="9"/>
                <c:pt idx="0">
                  <c:v>Administration générale</c:v>
                </c:pt>
                <c:pt idx="1">
                  <c:v>Sécurité publique</c:v>
                </c:pt>
                <c:pt idx="2">
                  <c:v>Transport</c:v>
                </c:pt>
                <c:pt idx="3">
                  <c:v>Hygiène du milieu</c:v>
                </c:pt>
                <c:pt idx="4">
                  <c:v>Santé et bien-être</c:v>
                </c:pt>
                <c:pt idx="5">
                  <c:v>Aménagement, urbanisme et développement</c:v>
                </c:pt>
                <c:pt idx="6">
                  <c:v>Loisirs et culture</c:v>
                </c:pt>
                <c:pt idx="7">
                  <c:v>Frais de financement</c:v>
                </c:pt>
                <c:pt idx="8">
                  <c:v>Amortissement des immobilisations</c:v>
                </c:pt>
              </c:strCache>
            </c:strRef>
          </c:cat>
          <c:val>
            <c:numRef>
              <c:f>Feuil1!$B$2:$B$10</c:f>
              <c:numCache>
                <c:formatCode>#,##0</c:formatCode>
                <c:ptCount val="9"/>
                <c:pt idx="0">
                  <c:v>699036</c:v>
                </c:pt>
                <c:pt idx="1">
                  <c:v>559934</c:v>
                </c:pt>
                <c:pt idx="2">
                  <c:v>962284</c:v>
                </c:pt>
                <c:pt idx="3">
                  <c:v>753315</c:v>
                </c:pt>
                <c:pt idx="4" formatCode="General">
                  <c:v>850</c:v>
                </c:pt>
                <c:pt idx="5">
                  <c:v>239188</c:v>
                </c:pt>
                <c:pt idx="6">
                  <c:v>447616</c:v>
                </c:pt>
                <c:pt idx="7">
                  <c:v>242355</c:v>
                </c:pt>
                <c:pt idx="8">
                  <c:v>855406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1DC-41C1-8B1C-D74DD0384FEA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835781003332335E-2"/>
          <c:w val="0.96944444444444444"/>
          <c:h val="0.88379169217404407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Endettement net à long terme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7777777777777779E-3"/>
                  <c:y val="1.1986815635413546E-2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5F7-4BCA-903A-AA22F5C5A09F}"/>
                </c:ext>
              </c:extLst>
            </c:dLbl>
            <c:dLbl>
              <c:idx val="1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45F7-4BCA-903A-AA22F5C5A09F}"/>
                </c:ext>
              </c:extLst>
            </c:dLbl>
            <c:dLbl>
              <c:idx val="2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45F7-4BCA-903A-AA22F5C5A09F}"/>
                </c:ext>
              </c:extLst>
            </c:dLbl>
            <c:dLbl>
              <c:idx val="3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45F7-4BCA-903A-AA22F5C5A09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Feuil1!$A$2:$A$6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Feuil1!$B$2:$B$6</c:f>
              <c:numCache>
                <c:formatCode>#,##0</c:formatCode>
                <c:ptCount val="5"/>
                <c:pt idx="0">
                  <c:v>3913993</c:v>
                </c:pt>
                <c:pt idx="1">
                  <c:v>4658501</c:v>
                </c:pt>
                <c:pt idx="2">
                  <c:v>4798370</c:v>
                </c:pt>
                <c:pt idx="3">
                  <c:v>5941175</c:v>
                </c:pt>
                <c:pt idx="4">
                  <c:v>9258179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5F7-4BCA-903A-AA22F5C5A0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4457584"/>
        <c:axId val="204454840"/>
      </c:barChart>
      <c:catAx>
        <c:axId val="204457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4454840"/>
        <c:crosses val="autoZero"/>
        <c:auto val="0"/>
        <c:lblAlgn val="ctr"/>
        <c:lblOffset val="100"/>
        <c:noMultiLvlLbl val="0"/>
      </c:catAx>
      <c:valAx>
        <c:axId val="204454840"/>
        <c:scaling>
          <c:orientation val="minMax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crossAx val="204457584"/>
        <c:crosses val="autoZero"/>
        <c:crossBetween val="between"/>
        <c:majorUnit val="1000000"/>
        <c:minorUnit val="200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Ascot Corner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1,0285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0BA-4849-8A3A-EB2BF6DCC36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1,0182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0BA-4849-8A3A-EB2BF6DCC36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1,0392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0BA-4849-8A3A-EB2BF6DCC36D}"/>
                </c:ext>
              </c:extLst>
            </c:dLbl>
            <c:dLbl>
              <c:idx val="3"/>
              <c:layout>
                <c:manualLayout>
                  <c:x val="-1.3889982502187227E-3"/>
                  <c:y val="4.7947262541654188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1,0360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0BA-4849-8A3A-EB2BF6DCC36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1,0709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0BA-4849-8A3A-EB2BF6DCC36D}"/>
                </c:ext>
              </c:extLst>
            </c:dLbl>
            <c:numFmt formatCode="#,##0.00;[Red]#,##0.0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Feuil1!$A$2:$A$6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Feuil1!$B$2:$B$6</c:f>
              <c:numCache>
                <c:formatCode>General</c:formatCode>
                <c:ptCount val="5"/>
                <c:pt idx="0">
                  <c:v>1.0285</c:v>
                </c:pt>
                <c:pt idx="1">
                  <c:v>1.0182</c:v>
                </c:pt>
                <c:pt idx="2">
                  <c:v>1.0391999999999999</c:v>
                </c:pt>
                <c:pt idx="3">
                  <c:v>1.036</c:v>
                </c:pt>
                <c:pt idx="4">
                  <c:v>1.0709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0BA-4849-8A3A-EB2BF6DCC3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943824"/>
        <c:axId val="206958504"/>
      </c:barChart>
      <c:dateAx>
        <c:axId val="125943824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extTo"/>
        <c:crossAx val="206958504"/>
        <c:crosses val="autoZero"/>
        <c:auto val="0"/>
        <c:lblOffset val="100"/>
        <c:baseTimeUnit val="days"/>
      </c:dateAx>
      <c:valAx>
        <c:axId val="206958504"/>
        <c:scaling>
          <c:orientation val="minMax"/>
          <c:max val="1.6"/>
          <c:min val="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lang="fr-CA" noProof="0"/>
            </a:pPr>
            <a:endParaRPr lang="fr-FR"/>
          </a:p>
        </c:txPr>
        <c:crossAx val="1259438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CA"/>
              <a:t>POUR DISCUSSION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F526B-2A77-4290-8775-E9014388FE56}" type="datetimeFigureOut">
              <a:rPr lang="fr-CA" smtClean="0"/>
              <a:t>2020-06-30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959E1-4F68-4772-BF31-1D1C58E7831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4221435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3150" tIns="46575" rIns="93150" bIns="46575" rtlCol="0"/>
          <a:lstStyle>
            <a:lvl1pPr algn="l">
              <a:defRPr sz="1200"/>
            </a:lvl1pPr>
          </a:lstStyle>
          <a:p>
            <a:r>
              <a:rPr lang="fr-CA"/>
              <a:t>POUR DISCUSSION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9" y="0"/>
            <a:ext cx="3169920" cy="480060"/>
          </a:xfrm>
          <a:prstGeom prst="rect">
            <a:avLst/>
          </a:prstGeom>
        </p:spPr>
        <p:txBody>
          <a:bodyPr vert="horz" lIns="93150" tIns="46575" rIns="93150" bIns="46575" rtlCol="0"/>
          <a:lstStyle>
            <a:lvl1pPr algn="r">
              <a:defRPr sz="1200"/>
            </a:lvl1pPr>
          </a:lstStyle>
          <a:p>
            <a:fld id="{D9716FA2-401B-4210-B996-BE59818CF80E}" type="datetimeFigureOut">
              <a:rPr lang="fr-CA" smtClean="0"/>
              <a:t>2020-06-30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27150" y="720725"/>
            <a:ext cx="46609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5" rIns="93150" bIns="46575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3150" tIns="46575" rIns="93150" bIns="4657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3150" tIns="46575" rIns="93150" bIns="46575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9" y="9119474"/>
            <a:ext cx="3169920" cy="480060"/>
          </a:xfrm>
          <a:prstGeom prst="rect">
            <a:avLst/>
          </a:prstGeom>
        </p:spPr>
        <p:txBody>
          <a:bodyPr vert="horz" lIns="93150" tIns="46575" rIns="93150" bIns="46575" rtlCol="0" anchor="b"/>
          <a:lstStyle>
            <a:lvl1pPr algn="r">
              <a:defRPr sz="1200"/>
            </a:lvl1pPr>
          </a:lstStyle>
          <a:p>
            <a:fld id="{2294363F-CEBC-4A64-B560-ED4C98401FF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6988479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CA"/>
              <a:t>POUR DISCUSSION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94363F-CEBC-4A64-B560-ED4C98401FF2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11083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CA"/>
              <a:t>POUR DISCUSSION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94363F-CEBC-4A64-B560-ED4C98401FF2}" type="slidenum">
              <a:rPr lang="fr-CA" smtClean="0"/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226269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CA"/>
              <a:t>POUR DISCUSSION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94363F-CEBC-4A64-B560-ED4C98401FF2}" type="slidenum">
              <a:rPr lang="fr-CA" smtClean="0"/>
              <a:t>11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771201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CA"/>
              <a:t>POUR DISCUSSION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94363F-CEBC-4A64-B560-ED4C98401FF2}" type="slidenum">
              <a:rPr lang="fr-CA" smtClean="0"/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307818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CA"/>
              <a:t>POUR DISCUSSION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94363F-CEBC-4A64-B560-ED4C98401FF2}" type="slidenum">
              <a:rPr lang="fr-CA" smtClean="0"/>
              <a:t>13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84630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CA"/>
              <a:t>POUR DISCUSSION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94363F-CEBC-4A64-B560-ED4C98401FF2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233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Tx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4363F-CEBC-4A64-B560-ED4C98401FF2}" type="slidenum">
              <a:rPr lang="fr-CA" smtClean="0"/>
              <a:t>3</a:t>
            </a:fld>
            <a:endParaRPr lang="fr-CA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fr-CA"/>
              <a:t>POUR DISCUSSION</a:t>
            </a:r>
          </a:p>
        </p:txBody>
      </p:sp>
    </p:spTree>
    <p:extLst>
      <p:ext uri="{BB962C8B-B14F-4D97-AF65-F5344CB8AC3E}">
        <p14:creationId xmlns:p14="http://schemas.microsoft.com/office/powerpoint/2010/main" val="2783812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CA"/>
              <a:t>POUR DISCUSSION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94363F-CEBC-4A64-B560-ED4C98401FF2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28563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fr-CA" baseline="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fr-CA" baseline="0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CA"/>
              <a:t>POUR DISCUSSION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94363F-CEBC-4A64-B560-ED4C98401FF2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98178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CA"/>
              <a:t>POUR DISCUSSION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94363F-CEBC-4A64-B560-ED4C98401FF2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74761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fr-CA" baseline="0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CA"/>
              <a:t>POUR DISCUSSION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94363F-CEBC-4A64-B560-ED4C98401FF2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888846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b" latinLnBrk="0" hangingPunct="1"/>
            <a:endParaRPr lang="fr-CA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CA"/>
              <a:t>POUR DISCUSSION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94363F-CEBC-4A64-B560-ED4C98401FF2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98626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 panose="020B0604020202020204" pitchFamily="34" charset="0"/>
              <a:buChar char="•"/>
            </a:pPr>
            <a:endParaRPr lang="fr-CA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CA"/>
              <a:t>POUR DISCUSSION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94363F-CEBC-4A64-B560-ED4C98401FF2}" type="slidenum">
              <a:rPr lang="fr-CA" smtClean="0"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52003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71000">
              <a:srgbClr val="FFFFFF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524000"/>
            <a:ext cx="10058400" cy="25908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71000">
                <a:srgbClr val="FFFFFF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6172200" cy="838200"/>
          </a:xfrm>
        </p:spPr>
        <p:txBody>
          <a:bodyPr anchor="t"/>
          <a:lstStyle>
            <a:lvl1pPr>
              <a:lnSpc>
                <a:spcPts val="4400"/>
              </a:lnSpc>
              <a:defRPr sz="4400" b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0"/>
            <a:ext cx="6172200" cy="838200"/>
          </a:xfrm>
        </p:spPr>
        <p:txBody>
          <a:bodyPr anchor="t" anchorCtr="0"/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457200" y="4343400"/>
            <a:ext cx="6096000" cy="91440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endParaRPr lang="fr-CA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1524000"/>
            <a:ext cx="1005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0" y="4112443"/>
            <a:ext cx="1005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675" y="5682542"/>
            <a:ext cx="1479525" cy="17834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-11480" y="4188344"/>
            <a:ext cx="10069880" cy="3584056"/>
            <a:chOff x="-11480" y="4188344"/>
            <a:chExt cx="10069880" cy="3584056"/>
          </a:xfrm>
        </p:grpSpPr>
        <p:sp>
          <p:nvSpPr>
            <p:cNvPr id="21" name="Wave 8"/>
            <p:cNvSpPr/>
            <p:nvPr userDrawn="1"/>
          </p:nvSpPr>
          <p:spPr>
            <a:xfrm>
              <a:off x="-11480" y="4188344"/>
              <a:ext cx="10069880" cy="2453191"/>
            </a:xfrm>
            <a:custGeom>
              <a:avLst/>
              <a:gdLst>
                <a:gd name="connsiteX0" fmla="*/ 0 w 10058400"/>
                <a:gd name="connsiteY0" fmla="*/ 321491 h 2571930"/>
                <a:gd name="connsiteX1" fmla="*/ 10050756 w 10058400"/>
                <a:gd name="connsiteY1" fmla="*/ 321491 h 2571930"/>
                <a:gd name="connsiteX2" fmla="*/ 10058400 w 10058400"/>
                <a:gd name="connsiteY2" fmla="*/ 2250439 h 2571930"/>
                <a:gd name="connsiteX3" fmla="*/ 7644 w 10058400"/>
                <a:gd name="connsiteY3" fmla="*/ 2250439 h 2571930"/>
                <a:gd name="connsiteX4" fmla="*/ 0 w 10058400"/>
                <a:gd name="connsiteY4" fmla="*/ 321491 h 2571930"/>
                <a:gd name="connsiteX0" fmla="*/ 0 w 10058400"/>
                <a:gd name="connsiteY0" fmla="*/ 309355 h 2452171"/>
                <a:gd name="connsiteX1" fmla="*/ 10050756 w 10058400"/>
                <a:gd name="connsiteY1" fmla="*/ 309355 h 2452171"/>
                <a:gd name="connsiteX2" fmla="*/ 10058400 w 10058400"/>
                <a:gd name="connsiteY2" fmla="*/ 2238303 h 2452171"/>
                <a:gd name="connsiteX3" fmla="*/ 45352 w 10058400"/>
                <a:gd name="connsiteY3" fmla="*/ 1022245 h 2452171"/>
                <a:gd name="connsiteX4" fmla="*/ 0 w 10058400"/>
                <a:gd name="connsiteY4" fmla="*/ 309355 h 2452171"/>
                <a:gd name="connsiteX0" fmla="*/ 11480 w 10069880"/>
                <a:gd name="connsiteY0" fmla="*/ 309355 h 2453191"/>
                <a:gd name="connsiteX1" fmla="*/ 10062236 w 10069880"/>
                <a:gd name="connsiteY1" fmla="*/ 309355 h 2453191"/>
                <a:gd name="connsiteX2" fmla="*/ 10069880 w 10069880"/>
                <a:gd name="connsiteY2" fmla="*/ 2238303 h 2453191"/>
                <a:gd name="connsiteX3" fmla="*/ 271 w 10069880"/>
                <a:gd name="connsiteY3" fmla="*/ 1041098 h 2453191"/>
                <a:gd name="connsiteX4" fmla="*/ 11480 w 10069880"/>
                <a:gd name="connsiteY4" fmla="*/ 309355 h 2453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69880" h="2453191">
                  <a:moveTo>
                    <a:pt x="11480" y="309355"/>
                  </a:moveTo>
                  <a:cubicBezTo>
                    <a:pt x="3361732" y="-762282"/>
                    <a:pt x="6711984" y="1380993"/>
                    <a:pt x="10062236" y="309355"/>
                  </a:cubicBezTo>
                  <a:lnTo>
                    <a:pt x="10069880" y="2238303"/>
                  </a:lnTo>
                  <a:cubicBezTo>
                    <a:pt x="6719628" y="3309940"/>
                    <a:pt x="3350523" y="-30540"/>
                    <a:pt x="271" y="1041098"/>
                  </a:cubicBezTo>
                  <a:cubicBezTo>
                    <a:pt x="-2277" y="398115"/>
                    <a:pt x="14028" y="952338"/>
                    <a:pt x="11480" y="3093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71000">
                  <a:srgbClr val="FFFFFF">
                    <a:alpha val="3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CA"/>
            </a:p>
          </p:txBody>
        </p:sp>
        <p:sp>
          <p:nvSpPr>
            <p:cNvPr id="22" name="Wave 8"/>
            <p:cNvSpPr/>
            <p:nvPr userDrawn="1"/>
          </p:nvSpPr>
          <p:spPr>
            <a:xfrm flipH="1">
              <a:off x="-11480" y="5319209"/>
              <a:ext cx="10069880" cy="2453191"/>
            </a:xfrm>
            <a:custGeom>
              <a:avLst/>
              <a:gdLst>
                <a:gd name="connsiteX0" fmla="*/ 0 w 10058400"/>
                <a:gd name="connsiteY0" fmla="*/ 321491 h 2571930"/>
                <a:gd name="connsiteX1" fmla="*/ 10050756 w 10058400"/>
                <a:gd name="connsiteY1" fmla="*/ 321491 h 2571930"/>
                <a:gd name="connsiteX2" fmla="*/ 10058400 w 10058400"/>
                <a:gd name="connsiteY2" fmla="*/ 2250439 h 2571930"/>
                <a:gd name="connsiteX3" fmla="*/ 7644 w 10058400"/>
                <a:gd name="connsiteY3" fmla="*/ 2250439 h 2571930"/>
                <a:gd name="connsiteX4" fmla="*/ 0 w 10058400"/>
                <a:gd name="connsiteY4" fmla="*/ 321491 h 2571930"/>
                <a:gd name="connsiteX0" fmla="*/ 0 w 10058400"/>
                <a:gd name="connsiteY0" fmla="*/ 309355 h 2452171"/>
                <a:gd name="connsiteX1" fmla="*/ 10050756 w 10058400"/>
                <a:gd name="connsiteY1" fmla="*/ 309355 h 2452171"/>
                <a:gd name="connsiteX2" fmla="*/ 10058400 w 10058400"/>
                <a:gd name="connsiteY2" fmla="*/ 2238303 h 2452171"/>
                <a:gd name="connsiteX3" fmla="*/ 45352 w 10058400"/>
                <a:gd name="connsiteY3" fmla="*/ 1022245 h 2452171"/>
                <a:gd name="connsiteX4" fmla="*/ 0 w 10058400"/>
                <a:gd name="connsiteY4" fmla="*/ 309355 h 2452171"/>
                <a:gd name="connsiteX0" fmla="*/ 11480 w 10069880"/>
                <a:gd name="connsiteY0" fmla="*/ 309355 h 2453191"/>
                <a:gd name="connsiteX1" fmla="*/ 10062236 w 10069880"/>
                <a:gd name="connsiteY1" fmla="*/ 309355 h 2453191"/>
                <a:gd name="connsiteX2" fmla="*/ 10069880 w 10069880"/>
                <a:gd name="connsiteY2" fmla="*/ 2238303 h 2453191"/>
                <a:gd name="connsiteX3" fmla="*/ 271 w 10069880"/>
                <a:gd name="connsiteY3" fmla="*/ 1041098 h 2453191"/>
                <a:gd name="connsiteX4" fmla="*/ 11480 w 10069880"/>
                <a:gd name="connsiteY4" fmla="*/ 309355 h 2453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69880" h="2453191">
                  <a:moveTo>
                    <a:pt x="11480" y="309355"/>
                  </a:moveTo>
                  <a:cubicBezTo>
                    <a:pt x="3361732" y="-762282"/>
                    <a:pt x="6711984" y="1380993"/>
                    <a:pt x="10062236" y="309355"/>
                  </a:cubicBezTo>
                  <a:lnTo>
                    <a:pt x="10069880" y="2238303"/>
                  </a:lnTo>
                  <a:cubicBezTo>
                    <a:pt x="6719628" y="3309940"/>
                    <a:pt x="3350523" y="-30540"/>
                    <a:pt x="271" y="1041098"/>
                  </a:cubicBezTo>
                  <a:cubicBezTo>
                    <a:pt x="-2277" y="398115"/>
                    <a:pt x="14028" y="952338"/>
                    <a:pt x="11480" y="3093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71000">
                  <a:srgbClr val="FFFFFF">
                    <a:alpha val="35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CA"/>
            </a:p>
          </p:txBody>
        </p:sp>
      </p:grpSp>
      <p:grpSp>
        <p:nvGrpSpPr>
          <p:cNvPr id="23" name="Group 22"/>
          <p:cNvGrpSpPr/>
          <p:nvPr userDrawn="1"/>
        </p:nvGrpSpPr>
        <p:grpSpPr>
          <a:xfrm flipH="1">
            <a:off x="-11480" y="3429000"/>
            <a:ext cx="10069880" cy="3584056"/>
            <a:chOff x="-11480" y="1735153"/>
            <a:chExt cx="10069880" cy="3584056"/>
          </a:xfrm>
        </p:grpSpPr>
        <p:sp>
          <p:nvSpPr>
            <p:cNvPr id="24" name="Wave 8"/>
            <p:cNvSpPr/>
            <p:nvPr userDrawn="1"/>
          </p:nvSpPr>
          <p:spPr>
            <a:xfrm>
              <a:off x="-11480" y="1735153"/>
              <a:ext cx="10069880" cy="2453191"/>
            </a:xfrm>
            <a:custGeom>
              <a:avLst/>
              <a:gdLst>
                <a:gd name="connsiteX0" fmla="*/ 0 w 10058400"/>
                <a:gd name="connsiteY0" fmla="*/ 321491 h 2571930"/>
                <a:gd name="connsiteX1" fmla="*/ 10050756 w 10058400"/>
                <a:gd name="connsiteY1" fmla="*/ 321491 h 2571930"/>
                <a:gd name="connsiteX2" fmla="*/ 10058400 w 10058400"/>
                <a:gd name="connsiteY2" fmla="*/ 2250439 h 2571930"/>
                <a:gd name="connsiteX3" fmla="*/ 7644 w 10058400"/>
                <a:gd name="connsiteY3" fmla="*/ 2250439 h 2571930"/>
                <a:gd name="connsiteX4" fmla="*/ 0 w 10058400"/>
                <a:gd name="connsiteY4" fmla="*/ 321491 h 2571930"/>
                <a:gd name="connsiteX0" fmla="*/ 0 w 10058400"/>
                <a:gd name="connsiteY0" fmla="*/ 309355 h 2452171"/>
                <a:gd name="connsiteX1" fmla="*/ 10050756 w 10058400"/>
                <a:gd name="connsiteY1" fmla="*/ 309355 h 2452171"/>
                <a:gd name="connsiteX2" fmla="*/ 10058400 w 10058400"/>
                <a:gd name="connsiteY2" fmla="*/ 2238303 h 2452171"/>
                <a:gd name="connsiteX3" fmla="*/ 45352 w 10058400"/>
                <a:gd name="connsiteY3" fmla="*/ 1022245 h 2452171"/>
                <a:gd name="connsiteX4" fmla="*/ 0 w 10058400"/>
                <a:gd name="connsiteY4" fmla="*/ 309355 h 2452171"/>
                <a:gd name="connsiteX0" fmla="*/ 11480 w 10069880"/>
                <a:gd name="connsiteY0" fmla="*/ 309355 h 2453191"/>
                <a:gd name="connsiteX1" fmla="*/ 10062236 w 10069880"/>
                <a:gd name="connsiteY1" fmla="*/ 309355 h 2453191"/>
                <a:gd name="connsiteX2" fmla="*/ 10069880 w 10069880"/>
                <a:gd name="connsiteY2" fmla="*/ 2238303 h 2453191"/>
                <a:gd name="connsiteX3" fmla="*/ 271 w 10069880"/>
                <a:gd name="connsiteY3" fmla="*/ 1041098 h 2453191"/>
                <a:gd name="connsiteX4" fmla="*/ 11480 w 10069880"/>
                <a:gd name="connsiteY4" fmla="*/ 309355 h 2453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69880" h="2453191">
                  <a:moveTo>
                    <a:pt x="11480" y="309355"/>
                  </a:moveTo>
                  <a:cubicBezTo>
                    <a:pt x="3361732" y="-762282"/>
                    <a:pt x="6711984" y="1380993"/>
                    <a:pt x="10062236" y="309355"/>
                  </a:cubicBezTo>
                  <a:lnTo>
                    <a:pt x="10069880" y="2238303"/>
                  </a:lnTo>
                  <a:cubicBezTo>
                    <a:pt x="6719628" y="3309940"/>
                    <a:pt x="3350523" y="-30540"/>
                    <a:pt x="271" y="1041098"/>
                  </a:cubicBezTo>
                  <a:cubicBezTo>
                    <a:pt x="-2277" y="398115"/>
                    <a:pt x="14028" y="952338"/>
                    <a:pt x="11480" y="3093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71000">
                  <a:srgbClr val="FFFFFF">
                    <a:alpha val="3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CA"/>
            </a:p>
          </p:txBody>
        </p:sp>
        <p:sp>
          <p:nvSpPr>
            <p:cNvPr id="25" name="Wave 8"/>
            <p:cNvSpPr/>
            <p:nvPr userDrawn="1"/>
          </p:nvSpPr>
          <p:spPr>
            <a:xfrm flipH="1">
              <a:off x="-11480" y="2866018"/>
              <a:ext cx="10069880" cy="2453191"/>
            </a:xfrm>
            <a:custGeom>
              <a:avLst/>
              <a:gdLst>
                <a:gd name="connsiteX0" fmla="*/ 0 w 10058400"/>
                <a:gd name="connsiteY0" fmla="*/ 321491 h 2571930"/>
                <a:gd name="connsiteX1" fmla="*/ 10050756 w 10058400"/>
                <a:gd name="connsiteY1" fmla="*/ 321491 h 2571930"/>
                <a:gd name="connsiteX2" fmla="*/ 10058400 w 10058400"/>
                <a:gd name="connsiteY2" fmla="*/ 2250439 h 2571930"/>
                <a:gd name="connsiteX3" fmla="*/ 7644 w 10058400"/>
                <a:gd name="connsiteY3" fmla="*/ 2250439 h 2571930"/>
                <a:gd name="connsiteX4" fmla="*/ 0 w 10058400"/>
                <a:gd name="connsiteY4" fmla="*/ 321491 h 2571930"/>
                <a:gd name="connsiteX0" fmla="*/ 0 w 10058400"/>
                <a:gd name="connsiteY0" fmla="*/ 309355 h 2452171"/>
                <a:gd name="connsiteX1" fmla="*/ 10050756 w 10058400"/>
                <a:gd name="connsiteY1" fmla="*/ 309355 h 2452171"/>
                <a:gd name="connsiteX2" fmla="*/ 10058400 w 10058400"/>
                <a:gd name="connsiteY2" fmla="*/ 2238303 h 2452171"/>
                <a:gd name="connsiteX3" fmla="*/ 45352 w 10058400"/>
                <a:gd name="connsiteY3" fmla="*/ 1022245 h 2452171"/>
                <a:gd name="connsiteX4" fmla="*/ 0 w 10058400"/>
                <a:gd name="connsiteY4" fmla="*/ 309355 h 2452171"/>
                <a:gd name="connsiteX0" fmla="*/ 11480 w 10069880"/>
                <a:gd name="connsiteY0" fmla="*/ 309355 h 2453191"/>
                <a:gd name="connsiteX1" fmla="*/ 10062236 w 10069880"/>
                <a:gd name="connsiteY1" fmla="*/ 309355 h 2453191"/>
                <a:gd name="connsiteX2" fmla="*/ 10069880 w 10069880"/>
                <a:gd name="connsiteY2" fmla="*/ 2238303 h 2453191"/>
                <a:gd name="connsiteX3" fmla="*/ 271 w 10069880"/>
                <a:gd name="connsiteY3" fmla="*/ 1041098 h 2453191"/>
                <a:gd name="connsiteX4" fmla="*/ 11480 w 10069880"/>
                <a:gd name="connsiteY4" fmla="*/ 309355 h 2453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69880" h="2453191">
                  <a:moveTo>
                    <a:pt x="11480" y="309355"/>
                  </a:moveTo>
                  <a:cubicBezTo>
                    <a:pt x="3361732" y="-762282"/>
                    <a:pt x="6711984" y="1380993"/>
                    <a:pt x="10062236" y="309355"/>
                  </a:cubicBezTo>
                  <a:lnTo>
                    <a:pt x="10069880" y="2238303"/>
                  </a:lnTo>
                  <a:cubicBezTo>
                    <a:pt x="6719628" y="3309940"/>
                    <a:pt x="3350523" y="-30540"/>
                    <a:pt x="271" y="1041098"/>
                  </a:cubicBezTo>
                  <a:cubicBezTo>
                    <a:pt x="-2277" y="398115"/>
                    <a:pt x="14028" y="952338"/>
                    <a:pt x="11480" y="3093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71000">
                  <a:srgbClr val="FFFFFF">
                    <a:alpha val="35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CA"/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9136380" cy="8114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9258935" y="7414366"/>
            <a:ext cx="342265" cy="185315"/>
          </a:xfrm>
          <a:prstGeom prst="rect">
            <a:avLst/>
          </a:prstGeom>
        </p:spPr>
        <p:txBody>
          <a:bodyPr wrap="none" lIns="101882" tIns="50941" rIns="101882" bIns="50941" anchor="ctr" anchorCtr="0"/>
          <a:lstStyle>
            <a:lvl1pPr algn="l" rtl="0" fontAlgn="base">
              <a:lnSpc>
                <a:spcPts val="1337"/>
              </a:lnSpc>
              <a:spcBef>
                <a:spcPct val="0"/>
              </a:spcBef>
              <a:spcAft>
                <a:spcPct val="0"/>
              </a:spcAft>
              <a:defRPr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64B4472-A98D-4867-A850-DC019789AC36}" type="slidenum">
              <a:rPr lang="en-US" sz="1100" smtClean="0">
                <a:cs typeface="Arial" charset="0"/>
              </a:rPr>
              <a:pPr>
                <a:defRPr/>
              </a:pPr>
              <a:t>‹N°›</a:t>
            </a:fld>
            <a:endParaRPr lang="en-US" sz="1100" dirty="0">
              <a:cs typeface="Arial" charset="0"/>
            </a:endParaRPr>
          </a:p>
        </p:txBody>
      </p:sp>
      <p:sp>
        <p:nvSpPr>
          <p:cNvPr id="15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886200" y="7414366"/>
            <a:ext cx="5224780" cy="185315"/>
          </a:xfrm>
          <a:prstGeom prst="rect">
            <a:avLst/>
          </a:prstGeom>
        </p:spPr>
        <p:txBody>
          <a:bodyPr wrap="none" lIns="101882" tIns="50941" rIns="101882" bIns="50941" anchor="ctr" anchorCtr="0"/>
          <a:lstStyle>
            <a:lvl1pPr algn="r" rtl="0" fontAlgn="base">
              <a:lnSpc>
                <a:spcPts val="1337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z="1100">
                <a:cs typeface="Arial" charset="0"/>
              </a:rPr>
              <a:t>Municipalité d'Ascot Corner</a:t>
            </a:r>
            <a:endParaRPr lang="en-US" sz="1100" dirty="0"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>
            <a:off x="-11480" y="4188344"/>
            <a:ext cx="10069880" cy="3584056"/>
            <a:chOff x="-11480" y="4188344"/>
            <a:chExt cx="10069880" cy="3584056"/>
          </a:xfrm>
        </p:grpSpPr>
        <p:sp>
          <p:nvSpPr>
            <p:cNvPr id="4" name="Wave 8"/>
            <p:cNvSpPr/>
            <p:nvPr userDrawn="1"/>
          </p:nvSpPr>
          <p:spPr>
            <a:xfrm>
              <a:off x="-11480" y="4188344"/>
              <a:ext cx="10069880" cy="2453191"/>
            </a:xfrm>
            <a:custGeom>
              <a:avLst/>
              <a:gdLst>
                <a:gd name="connsiteX0" fmla="*/ 0 w 10058400"/>
                <a:gd name="connsiteY0" fmla="*/ 321491 h 2571930"/>
                <a:gd name="connsiteX1" fmla="*/ 10050756 w 10058400"/>
                <a:gd name="connsiteY1" fmla="*/ 321491 h 2571930"/>
                <a:gd name="connsiteX2" fmla="*/ 10058400 w 10058400"/>
                <a:gd name="connsiteY2" fmla="*/ 2250439 h 2571930"/>
                <a:gd name="connsiteX3" fmla="*/ 7644 w 10058400"/>
                <a:gd name="connsiteY3" fmla="*/ 2250439 h 2571930"/>
                <a:gd name="connsiteX4" fmla="*/ 0 w 10058400"/>
                <a:gd name="connsiteY4" fmla="*/ 321491 h 2571930"/>
                <a:gd name="connsiteX0" fmla="*/ 0 w 10058400"/>
                <a:gd name="connsiteY0" fmla="*/ 309355 h 2452171"/>
                <a:gd name="connsiteX1" fmla="*/ 10050756 w 10058400"/>
                <a:gd name="connsiteY1" fmla="*/ 309355 h 2452171"/>
                <a:gd name="connsiteX2" fmla="*/ 10058400 w 10058400"/>
                <a:gd name="connsiteY2" fmla="*/ 2238303 h 2452171"/>
                <a:gd name="connsiteX3" fmla="*/ 45352 w 10058400"/>
                <a:gd name="connsiteY3" fmla="*/ 1022245 h 2452171"/>
                <a:gd name="connsiteX4" fmla="*/ 0 w 10058400"/>
                <a:gd name="connsiteY4" fmla="*/ 309355 h 2452171"/>
                <a:gd name="connsiteX0" fmla="*/ 11480 w 10069880"/>
                <a:gd name="connsiteY0" fmla="*/ 309355 h 2453191"/>
                <a:gd name="connsiteX1" fmla="*/ 10062236 w 10069880"/>
                <a:gd name="connsiteY1" fmla="*/ 309355 h 2453191"/>
                <a:gd name="connsiteX2" fmla="*/ 10069880 w 10069880"/>
                <a:gd name="connsiteY2" fmla="*/ 2238303 h 2453191"/>
                <a:gd name="connsiteX3" fmla="*/ 271 w 10069880"/>
                <a:gd name="connsiteY3" fmla="*/ 1041098 h 2453191"/>
                <a:gd name="connsiteX4" fmla="*/ 11480 w 10069880"/>
                <a:gd name="connsiteY4" fmla="*/ 309355 h 2453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69880" h="2453191">
                  <a:moveTo>
                    <a:pt x="11480" y="309355"/>
                  </a:moveTo>
                  <a:cubicBezTo>
                    <a:pt x="3361732" y="-762282"/>
                    <a:pt x="6711984" y="1380993"/>
                    <a:pt x="10062236" y="309355"/>
                  </a:cubicBezTo>
                  <a:lnTo>
                    <a:pt x="10069880" y="2238303"/>
                  </a:lnTo>
                  <a:cubicBezTo>
                    <a:pt x="6719628" y="3309940"/>
                    <a:pt x="3350523" y="-30540"/>
                    <a:pt x="271" y="1041098"/>
                  </a:cubicBezTo>
                  <a:cubicBezTo>
                    <a:pt x="-2277" y="398115"/>
                    <a:pt x="14028" y="952338"/>
                    <a:pt x="11480" y="3093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71000">
                  <a:srgbClr val="FFFFFF">
                    <a:alpha val="3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CA"/>
            </a:p>
          </p:txBody>
        </p:sp>
        <p:sp>
          <p:nvSpPr>
            <p:cNvPr id="5" name="Wave 8"/>
            <p:cNvSpPr/>
            <p:nvPr userDrawn="1"/>
          </p:nvSpPr>
          <p:spPr>
            <a:xfrm flipH="1">
              <a:off x="-11480" y="5319209"/>
              <a:ext cx="10069880" cy="2453191"/>
            </a:xfrm>
            <a:custGeom>
              <a:avLst/>
              <a:gdLst>
                <a:gd name="connsiteX0" fmla="*/ 0 w 10058400"/>
                <a:gd name="connsiteY0" fmla="*/ 321491 h 2571930"/>
                <a:gd name="connsiteX1" fmla="*/ 10050756 w 10058400"/>
                <a:gd name="connsiteY1" fmla="*/ 321491 h 2571930"/>
                <a:gd name="connsiteX2" fmla="*/ 10058400 w 10058400"/>
                <a:gd name="connsiteY2" fmla="*/ 2250439 h 2571930"/>
                <a:gd name="connsiteX3" fmla="*/ 7644 w 10058400"/>
                <a:gd name="connsiteY3" fmla="*/ 2250439 h 2571930"/>
                <a:gd name="connsiteX4" fmla="*/ 0 w 10058400"/>
                <a:gd name="connsiteY4" fmla="*/ 321491 h 2571930"/>
                <a:gd name="connsiteX0" fmla="*/ 0 w 10058400"/>
                <a:gd name="connsiteY0" fmla="*/ 309355 h 2452171"/>
                <a:gd name="connsiteX1" fmla="*/ 10050756 w 10058400"/>
                <a:gd name="connsiteY1" fmla="*/ 309355 h 2452171"/>
                <a:gd name="connsiteX2" fmla="*/ 10058400 w 10058400"/>
                <a:gd name="connsiteY2" fmla="*/ 2238303 h 2452171"/>
                <a:gd name="connsiteX3" fmla="*/ 45352 w 10058400"/>
                <a:gd name="connsiteY3" fmla="*/ 1022245 h 2452171"/>
                <a:gd name="connsiteX4" fmla="*/ 0 w 10058400"/>
                <a:gd name="connsiteY4" fmla="*/ 309355 h 2452171"/>
                <a:gd name="connsiteX0" fmla="*/ 11480 w 10069880"/>
                <a:gd name="connsiteY0" fmla="*/ 309355 h 2453191"/>
                <a:gd name="connsiteX1" fmla="*/ 10062236 w 10069880"/>
                <a:gd name="connsiteY1" fmla="*/ 309355 h 2453191"/>
                <a:gd name="connsiteX2" fmla="*/ 10069880 w 10069880"/>
                <a:gd name="connsiteY2" fmla="*/ 2238303 h 2453191"/>
                <a:gd name="connsiteX3" fmla="*/ 271 w 10069880"/>
                <a:gd name="connsiteY3" fmla="*/ 1041098 h 2453191"/>
                <a:gd name="connsiteX4" fmla="*/ 11480 w 10069880"/>
                <a:gd name="connsiteY4" fmla="*/ 309355 h 2453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69880" h="2453191">
                  <a:moveTo>
                    <a:pt x="11480" y="309355"/>
                  </a:moveTo>
                  <a:cubicBezTo>
                    <a:pt x="3361732" y="-762282"/>
                    <a:pt x="6711984" y="1380993"/>
                    <a:pt x="10062236" y="309355"/>
                  </a:cubicBezTo>
                  <a:lnTo>
                    <a:pt x="10069880" y="2238303"/>
                  </a:lnTo>
                  <a:cubicBezTo>
                    <a:pt x="6719628" y="3309940"/>
                    <a:pt x="3350523" y="-30540"/>
                    <a:pt x="271" y="1041098"/>
                  </a:cubicBezTo>
                  <a:cubicBezTo>
                    <a:pt x="-2277" y="398115"/>
                    <a:pt x="14028" y="952338"/>
                    <a:pt x="11480" y="3093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71000">
                  <a:srgbClr val="FFFFFF">
                    <a:alpha val="35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CA"/>
            </a:p>
          </p:txBody>
        </p:sp>
      </p:grpSp>
      <p:grpSp>
        <p:nvGrpSpPr>
          <p:cNvPr id="8" name="Group 7"/>
          <p:cNvGrpSpPr/>
          <p:nvPr userDrawn="1"/>
        </p:nvGrpSpPr>
        <p:grpSpPr>
          <a:xfrm flipH="1">
            <a:off x="-11480" y="3429000"/>
            <a:ext cx="10069880" cy="3584056"/>
            <a:chOff x="-11480" y="1735153"/>
            <a:chExt cx="10069880" cy="3584056"/>
          </a:xfrm>
        </p:grpSpPr>
        <p:sp>
          <p:nvSpPr>
            <p:cNvPr id="6" name="Wave 8"/>
            <p:cNvSpPr/>
            <p:nvPr userDrawn="1"/>
          </p:nvSpPr>
          <p:spPr>
            <a:xfrm>
              <a:off x="-11480" y="1735153"/>
              <a:ext cx="10069880" cy="2453191"/>
            </a:xfrm>
            <a:custGeom>
              <a:avLst/>
              <a:gdLst>
                <a:gd name="connsiteX0" fmla="*/ 0 w 10058400"/>
                <a:gd name="connsiteY0" fmla="*/ 321491 h 2571930"/>
                <a:gd name="connsiteX1" fmla="*/ 10050756 w 10058400"/>
                <a:gd name="connsiteY1" fmla="*/ 321491 h 2571930"/>
                <a:gd name="connsiteX2" fmla="*/ 10058400 w 10058400"/>
                <a:gd name="connsiteY2" fmla="*/ 2250439 h 2571930"/>
                <a:gd name="connsiteX3" fmla="*/ 7644 w 10058400"/>
                <a:gd name="connsiteY3" fmla="*/ 2250439 h 2571930"/>
                <a:gd name="connsiteX4" fmla="*/ 0 w 10058400"/>
                <a:gd name="connsiteY4" fmla="*/ 321491 h 2571930"/>
                <a:gd name="connsiteX0" fmla="*/ 0 w 10058400"/>
                <a:gd name="connsiteY0" fmla="*/ 309355 h 2452171"/>
                <a:gd name="connsiteX1" fmla="*/ 10050756 w 10058400"/>
                <a:gd name="connsiteY1" fmla="*/ 309355 h 2452171"/>
                <a:gd name="connsiteX2" fmla="*/ 10058400 w 10058400"/>
                <a:gd name="connsiteY2" fmla="*/ 2238303 h 2452171"/>
                <a:gd name="connsiteX3" fmla="*/ 45352 w 10058400"/>
                <a:gd name="connsiteY3" fmla="*/ 1022245 h 2452171"/>
                <a:gd name="connsiteX4" fmla="*/ 0 w 10058400"/>
                <a:gd name="connsiteY4" fmla="*/ 309355 h 2452171"/>
                <a:gd name="connsiteX0" fmla="*/ 11480 w 10069880"/>
                <a:gd name="connsiteY0" fmla="*/ 309355 h 2453191"/>
                <a:gd name="connsiteX1" fmla="*/ 10062236 w 10069880"/>
                <a:gd name="connsiteY1" fmla="*/ 309355 h 2453191"/>
                <a:gd name="connsiteX2" fmla="*/ 10069880 w 10069880"/>
                <a:gd name="connsiteY2" fmla="*/ 2238303 h 2453191"/>
                <a:gd name="connsiteX3" fmla="*/ 271 w 10069880"/>
                <a:gd name="connsiteY3" fmla="*/ 1041098 h 2453191"/>
                <a:gd name="connsiteX4" fmla="*/ 11480 w 10069880"/>
                <a:gd name="connsiteY4" fmla="*/ 309355 h 2453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69880" h="2453191">
                  <a:moveTo>
                    <a:pt x="11480" y="309355"/>
                  </a:moveTo>
                  <a:cubicBezTo>
                    <a:pt x="3361732" y="-762282"/>
                    <a:pt x="6711984" y="1380993"/>
                    <a:pt x="10062236" y="309355"/>
                  </a:cubicBezTo>
                  <a:lnTo>
                    <a:pt x="10069880" y="2238303"/>
                  </a:lnTo>
                  <a:cubicBezTo>
                    <a:pt x="6719628" y="3309940"/>
                    <a:pt x="3350523" y="-30540"/>
                    <a:pt x="271" y="1041098"/>
                  </a:cubicBezTo>
                  <a:cubicBezTo>
                    <a:pt x="-2277" y="398115"/>
                    <a:pt x="14028" y="952338"/>
                    <a:pt x="11480" y="3093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71000">
                  <a:srgbClr val="FFFFFF">
                    <a:alpha val="3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CA"/>
            </a:p>
          </p:txBody>
        </p:sp>
        <p:sp>
          <p:nvSpPr>
            <p:cNvPr id="7" name="Wave 8"/>
            <p:cNvSpPr/>
            <p:nvPr userDrawn="1"/>
          </p:nvSpPr>
          <p:spPr>
            <a:xfrm flipH="1">
              <a:off x="-11480" y="2866018"/>
              <a:ext cx="10069880" cy="2453191"/>
            </a:xfrm>
            <a:custGeom>
              <a:avLst/>
              <a:gdLst>
                <a:gd name="connsiteX0" fmla="*/ 0 w 10058400"/>
                <a:gd name="connsiteY0" fmla="*/ 321491 h 2571930"/>
                <a:gd name="connsiteX1" fmla="*/ 10050756 w 10058400"/>
                <a:gd name="connsiteY1" fmla="*/ 321491 h 2571930"/>
                <a:gd name="connsiteX2" fmla="*/ 10058400 w 10058400"/>
                <a:gd name="connsiteY2" fmla="*/ 2250439 h 2571930"/>
                <a:gd name="connsiteX3" fmla="*/ 7644 w 10058400"/>
                <a:gd name="connsiteY3" fmla="*/ 2250439 h 2571930"/>
                <a:gd name="connsiteX4" fmla="*/ 0 w 10058400"/>
                <a:gd name="connsiteY4" fmla="*/ 321491 h 2571930"/>
                <a:gd name="connsiteX0" fmla="*/ 0 w 10058400"/>
                <a:gd name="connsiteY0" fmla="*/ 309355 h 2452171"/>
                <a:gd name="connsiteX1" fmla="*/ 10050756 w 10058400"/>
                <a:gd name="connsiteY1" fmla="*/ 309355 h 2452171"/>
                <a:gd name="connsiteX2" fmla="*/ 10058400 w 10058400"/>
                <a:gd name="connsiteY2" fmla="*/ 2238303 h 2452171"/>
                <a:gd name="connsiteX3" fmla="*/ 45352 w 10058400"/>
                <a:gd name="connsiteY3" fmla="*/ 1022245 h 2452171"/>
                <a:gd name="connsiteX4" fmla="*/ 0 w 10058400"/>
                <a:gd name="connsiteY4" fmla="*/ 309355 h 2452171"/>
                <a:gd name="connsiteX0" fmla="*/ 11480 w 10069880"/>
                <a:gd name="connsiteY0" fmla="*/ 309355 h 2453191"/>
                <a:gd name="connsiteX1" fmla="*/ 10062236 w 10069880"/>
                <a:gd name="connsiteY1" fmla="*/ 309355 h 2453191"/>
                <a:gd name="connsiteX2" fmla="*/ 10069880 w 10069880"/>
                <a:gd name="connsiteY2" fmla="*/ 2238303 h 2453191"/>
                <a:gd name="connsiteX3" fmla="*/ 271 w 10069880"/>
                <a:gd name="connsiteY3" fmla="*/ 1041098 h 2453191"/>
                <a:gd name="connsiteX4" fmla="*/ 11480 w 10069880"/>
                <a:gd name="connsiteY4" fmla="*/ 309355 h 2453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69880" h="2453191">
                  <a:moveTo>
                    <a:pt x="11480" y="309355"/>
                  </a:moveTo>
                  <a:cubicBezTo>
                    <a:pt x="3361732" y="-762282"/>
                    <a:pt x="6711984" y="1380993"/>
                    <a:pt x="10062236" y="309355"/>
                  </a:cubicBezTo>
                  <a:lnTo>
                    <a:pt x="10069880" y="2238303"/>
                  </a:lnTo>
                  <a:cubicBezTo>
                    <a:pt x="6719628" y="3309940"/>
                    <a:pt x="3350523" y="-30540"/>
                    <a:pt x="271" y="1041098"/>
                  </a:cubicBezTo>
                  <a:cubicBezTo>
                    <a:pt x="-2277" y="398115"/>
                    <a:pt x="14028" y="952338"/>
                    <a:pt x="11480" y="3093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71000">
                  <a:srgbClr val="FFFFFF">
                    <a:alpha val="35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CA"/>
            </a:p>
          </p:txBody>
        </p:sp>
      </p:grp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824" y="1901033"/>
            <a:ext cx="2090752" cy="25230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706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71000">
              <a:srgbClr val="FFFFFF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Wave 8"/>
          <p:cNvSpPr/>
          <p:nvPr userDrawn="1"/>
        </p:nvSpPr>
        <p:spPr>
          <a:xfrm>
            <a:off x="-11480" y="306289"/>
            <a:ext cx="10069880" cy="2453191"/>
          </a:xfrm>
          <a:custGeom>
            <a:avLst/>
            <a:gdLst>
              <a:gd name="connsiteX0" fmla="*/ 0 w 10058400"/>
              <a:gd name="connsiteY0" fmla="*/ 321491 h 2571930"/>
              <a:gd name="connsiteX1" fmla="*/ 10050756 w 10058400"/>
              <a:gd name="connsiteY1" fmla="*/ 321491 h 2571930"/>
              <a:gd name="connsiteX2" fmla="*/ 10058400 w 10058400"/>
              <a:gd name="connsiteY2" fmla="*/ 2250439 h 2571930"/>
              <a:gd name="connsiteX3" fmla="*/ 7644 w 10058400"/>
              <a:gd name="connsiteY3" fmla="*/ 2250439 h 2571930"/>
              <a:gd name="connsiteX4" fmla="*/ 0 w 10058400"/>
              <a:gd name="connsiteY4" fmla="*/ 321491 h 2571930"/>
              <a:gd name="connsiteX0" fmla="*/ 0 w 10058400"/>
              <a:gd name="connsiteY0" fmla="*/ 309355 h 2452171"/>
              <a:gd name="connsiteX1" fmla="*/ 10050756 w 10058400"/>
              <a:gd name="connsiteY1" fmla="*/ 309355 h 2452171"/>
              <a:gd name="connsiteX2" fmla="*/ 10058400 w 10058400"/>
              <a:gd name="connsiteY2" fmla="*/ 2238303 h 2452171"/>
              <a:gd name="connsiteX3" fmla="*/ 45352 w 10058400"/>
              <a:gd name="connsiteY3" fmla="*/ 1022245 h 2452171"/>
              <a:gd name="connsiteX4" fmla="*/ 0 w 10058400"/>
              <a:gd name="connsiteY4" fmla="*/ 309355 h 2452171"/>
              <a:gd name="connsiteX0" fmla="*/ 11480 w 10069880"/>
              <a:gd name="connsiteY0" fmla="*/ 309355 h 2453191"/>
              <a:gd name="connsiteX1" fmla="*/ 10062236 w 10069880"/>
              <a:gd name="connsiteY1" fmla="*/ 309355 h 2453191"/>
              <a:gd name="connsiteX2" fmla="*/ 10069880 w 10069880"/>
              <a:gd name="connsiteY2" fmla="*/ 2238303 h 2453191"/>
              <a:gd name="connsiteX3" fmla="*/ 271 w 10069880"/>
              <a:gd name="connsiteY3" fmla="*/ 1041098 h 2453191"/>
              <a:gd name="connsiteX4" fmla="*/ 11480 w 10069880"/>
              <a:gd name="connsiteY4" fmla="*/ 309355 h 245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9880" h="2453191">
                <a:moveTo>
                  <a:pt x="11480" y="309355"/>
                </a:moveTo>
                <a:cubicBezTo>
                  <a:pt x="3361732" y="-762282"/>
                  <a:pt x="6711984" y="1380993"/>
                  <a:pt x="10062236" y="309355"/>
                </a:cubicBezTo>
                <a:lnTo>
                  <a:pt x="10069880" y="2238303"/>
                </a:lnTo>
                <a:cubicBezTo>
                  <a:pt x="6719628" y="3309940"/>
                  <a:pt x="3350523" y="-30540"/>
                  <a:pt x="271" y="1041098"/>
                </a:cubicBezTo>
                <a:cubicBezTo>
                  <a:pt x="-2277" y="398115"/>
                  <a:pt x="14028" y="952338"/>
                  <a:pt x="11480" y="309355"/>
                </a:cubicBez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20000"/>
                  <a:lumOff val="80000"/>
                </a:schemeClr>
              </a:gs>
              <a:gs pos="71000">
                <a:srgbClr val="FFFFFF">
                  <a:alpha val="3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CA"/>
          </a:p>
        </p:txBody>
      </p:sp>
      <p:sp>
        <p:nvSpPr>
          <p:cNvPr id="10" name="Wave 8"/>
          <p:cNvSpPr/>
          <p:nvPr userDrawn="1"/>
        </p:nvSpPr>
        <p:spPr>
          <a:xfrm flipH="1">
            <a:off x="-11480" y="1437154"/>
            <a:ext cx="10069880" cy="2453191"/>
          </a:xfrm>
          <a:custGeom>
            <a:avLst/>
            <a:gdLst>
              <a:gd name="connsiteX0" fmla="*/ 0 w 10058400"/>
              <a:gd name="connsiteY0" fmla="*/ 321491 h 2571930"/>
              <a:gd name="connsiteX1" fmla="*/ 10050756 w 10058400"/>
              <a:gd name="connsiteY1" fmla="*/ 321491 h 2571930"/>
              <a:gd name="connsiteX2" fmla="*/ 10058400 w 10058400"/>
              <a:gd name="connsiteY2" fmla="*/ 2250439 h 2571930"/>
              <a:gd name="connsiteX3" fmla="*/ 7644 w 10058400"/>
              <a:gd name="connsiteY3" fmla="*/ 2250439 h 2571930"/>
              <a:gd name="connsiteX4" fmla="*/ 0 w 10058400"/>
              <a:gd name="connsiteY4" fmla="*/ 321491 h 2571930"/>
              <a:gd name="connsiteX0" fmla="*/ 0 w 10058400"/>
              <a:gd name="connsiteY0" fmla="*/ 309355 h 2452171"/>
              <a:gd name="connsiteX1" fmla="*/ 10050756 w 10058400"/>
              <a:gd name="connsiteY1" fmla="*/ 309355 h 2452171"/>
              <a:gd name="connsiteX2" fmla="*/ 10058400 w 10058400"/>
              <a:gd name="connsiteY2" fmla="*/ 2238303 h 2452171"/>
              <a:gd name="connsiteX3" fmla="*/ 45352 w 10058400"/>
              <a:gd name="connsiteY3" fmla="*/ 1022245 h 2452171"/>
              <a:gd name="connsiteX4" fmla="*/ 0 w 10058400"/>
              <a:gd name="connsiteY4" fmla="*/ 309355 h 2452171"/>
              <a:gd name="connsiteX0" fmla="*/ 11480 w 10069880"/>
              <a:gd name="connsiteY0" fmla="*/ 309355 h 2453191"/>
              <a:gd name="connsiteX1" fmla="*/ 10062236 w 10069880"/>
              <a:gd name="connsiteY1" fmla="*/ 309355 h 2453191"/>
              <a:gd name="connsiteX2" fmla="*/ 10069880 w 10069880"/>
              <a:gd name="connsiteY2" fmla="*/ 2238303 h 2453191"/>
              <a:gd name="connsiteX3" fmla="*/ 271 w 10069880"/>
              <a:gd name="connsiteY3" fmla="*/ 1041098 h 2453191"/>
              <a:gd name="connsiteX4" fmla="*/ 11480 w 10069880"/>
              <a:gd name="connsiteY4" fmla="*/ 309355 h 245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9880" h="2453191">
                <a:moveTo>
                  <a:pt x="11480" y="309355"/>
                </a:moveTo>
                <a:cubicBezTo>
                  <a:pt x="3361732" y="-762282"/>
                  <a:pt x="6711984" y="1380993"/>
                  <a:pt x="10062236" y="309355"/>
                </a:cubicBezTo>
                <a:lnTo>
                  <a:pt x="10069880" y="2238303"/>
                </a:lnTo>
                <a:cubicBezTo>
                  <a:pt x="6719628" y="3309940"/>
                  <a:pt x="3350523" y="-30540"/>
                  <a:pt x="271" y="1041098"/>
                </a:cubicBezTo>
                <a:cubicBezTo>
                  <a:pt x="-2277" y="398115"/>
                  <a:pt x="14028" y="952338"/>
                  <a:pt x="11480" y="309355"/>
                </a:cubicBez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20000"/>
                  <a:lumOff val="80000"/>
                </a:schemeClr>
              </a:gs>
              <a:gs pos="71000">
                <a:srgbClr val="FFFFFF">
                  <a:alpha val="3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CA"/>
          </a:p>
        </p:txBody>
      </p:sp>
      <p:sp>
        <p:nvSpPr>
          <p:cNvPr id="14" name="Wave 8"/>
          <p:cNvSpPr/>
          <p:nvPr userDrawn="1"/>
        </p:nvSpPr>
        <p:spPr>
          <a:xfrm>
            <a:off x="-11480" y="3136335"/>
            <a:ext cx="10069880" cy="2453191"/>
          </a:xfrm>
          <a:custGeom>
            <a:avLst/>
            <a:gdLst>
              <a:gd name="connsiteX0" fmla="*/ 0 w 10058400"/>
              <a:gd name="connsiteY0" fmla="*/ 321491 h 2571930"/>
              <a:gd name="connsiteX1" fmla="*/ 10050756 w 10058400"/>
              <a:gd name="connsiteY1" fmla="*/ 321491 h 2571930"/>
              <a:gd name="connsiteX2" fmla="*/ 10058400 w 10058400"/>
              <a:gd name="connsiteY2" fmla="*/ 2250439 h 2571930"/>
              <a:gd name="connsiteX3" fmla="*/ 7644 w 10058400"/>
              <a:gd name="connsiteY3" fmla="*/ 2250439 h 2571930"/>
              <a:gd name="connsiteX4" fmla="*/ 0 w 10058400"/>
              <a:gd name="connsiteY4" fmla="*/ 321491 h 2571930"/>
              <a:gd name="connsiteX0" fmla="*/ 0 w 10058400"/>
              <a:gd name="connsiteY0" fmla="*/ 309355 h 2452171"/>
              <a:gd name="connsiteX1" fmla="*/ 10050756 w 10058400"/>
              <a:gd name="connsiteY1" fmla="*/ 309355 h 2452171"/>
              <a:gd name="connsiteX2" fmla="*/ 10058400 w 10058400"/>
              <a:gd name="connsiteY2" fmla="*/ 2238303 h 2452171"/>
              <a:gd name="connsiteX3" fmla="*/ 45352 w 10058400"/>
              <a:gd name="connsiteY3" fmla="*/ 1022245 h 2452171"/>
              <a:gd name="connsiteX4" fmla="*/ 0 w 10058400"/>
              <a:gd name="connsiteY4" fmla="*/ 309355 h 2452171"/>
              <a:gd name="connsiteX0" fmla="*/ 11480 w 10069880"/>
              <a:gd name="connsiteY0" fmla="*/ 309355 h 2453191"/>
              <a:gd name="connsiteX1" fmla="*/ 10062236 w 10069880"/>
              <a:gd name="connsiteY1" fmla="*/ 309355 h 2453191"/>
              <a:gd name="connsiteX2" fmla="*/ 10069880 w 10069880"/>
              <a:gd name="connsiteY2" fmla="*/ 2238303 h 2453191"/>
              <a:gd name="connsiteX3" fmla="*/ 271 w 10069880"/>
              <a:gd name="connsiteY3" fmla="*/ 1041098 h 2453191"/>
              <a:gd name="connsiteX4" fmla="*/ 11480 w 10069880"/>
              <a:gd name="connsiteY4" fmla="*/ 309355 h 245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9880" h="2453191">
                <a:moveTo>
                  <a:pt x="11480" y="309355"/>
                </a:moveTo>
                <a:cubicBezTo>
                  <a:pt x="3361732" y="-762282"/>
                  <a:pt x="6711984" y="1380993"/>
                  <a:pt x="10062236" y="309355"/>
                </a:cubicBezTo>
                <a:lnTo>
                  <a:pt x="10069880" y="2238303"/>
                </a:lnTo>
                <a:cubicBezTo>
                  <a:pt x="6719628" y="3309940"/>
                  <a:pt x="3350523" y="-30540"/>
                  <a:pt x="271" y="1041098"/>
                </a:cubicBezTo>
                <a:cubicBezTo>
                  <a:pt x="-2277" y="398115"/>
                  <a:pt x="14028" y="952338"/>
                  <a:pt x="11480" y="309355"/>
                </a:cubicBez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20000"/>
                  <a:lumOff val="80000"/>
                </a:schemeClr>
              </a:gs>
              <a:gs pos="71000">
                <a:srgbClr val="FFFFFF">
                  <a:alpha val="3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CA"/>
          </a:p>
        </p:txBody>
      </p:sp>
      <p:sp>
        <p:nvSpPr>
          <p:cNvPr id="17" name="Wave 8"/>
          <p:cNvSpPr/>
          <p:nvPr userDrawn="1"/>
        </p:nvSpPr>
        <p:spPr>
          <a:xfrm flipH="1">
            <a:off x="-11480" y="4267200"/>
            <a:ext cx="10069880" cy="2453191"/>
          </a:xfrm>
          <a:custGeom>
            <a:avLst/>
            <a:gdLst>
              <a:gd name="connsiteX0" fmla="*/ 0 w 10058400"/>
              <a:gd name="connsiteY0" fmla="*/ 321491 h 2571930"/>
              <a:gd name="connsiteX1" fmla="*/ 10050756 w 10058400"/>
              <a:gd name="connsiteY1" fmla="*/ 321491 h 2571930"/>
              <a:gd name="connsiteX2" fmla="*/ 10058400 w 10058400"/>
              <a:gd name="connsiteY2" fmla="*/ 2250439 h 2571930"/>
              <a:gd name="connsiteX3" fmla="*/ 7644 w 10058400"/>
              <a:gd name="connsiteY3" fmla="*/ 2250439 h 2571930"/>
              <a:gd name="connsiteX4" fmla="*/ 0 w 10058400"/>
              <a:gd name="connsiteY4" fmla="*/ 321491 h 2571930"/>
              <a:gd name="connsiteX0" fmla="*/ 0 w 10058400"/>
              <a:gd name="connsiteY0" fmla="*/ 309355 h 2452171"/>
              <a:gd name="connsiteX1" fmla="*/ 10050756 w 10058400"/>
              <a:gd name="connsiteY1" fmla="*/ 309355 h 2452171"/>
              <a:gd name="connsiteX2" fmla="*/ 10058400 w 10058400"/>
              <a:gd name="connsiteY2" fmla="*/ 2238303 h 2452171"/>
              <a:gd name="connsiteX3" fmla="*/ 45352 w 10058400"/>
              <a:gd name="connsiteY3" fmla="*/ 1022245 h 2452171"/>
              <a:gd name="connsiteX4" fmla="*/ 0 w 10058400"/>
              <a:gd name="connsiteY4" fmla="*/ 309355 h 2452171"/>
              <a:gd name="connsiteX0" fmla="*/ 11480 w 10069880"/>
              <a:gd name="connsiteY0" fmla="*/ 309355 h 2453191"/>
              <a:gd name="connsiteX1" fmla="*/ 10062236 w 10069880"/>
              <a:gd name="connsiteY1" fmla="*/ 309355 h 2453191"/>
              <a:gd name="connsiteX2" fmla="*/ 10069880 w 10069880"/>
              <a:gd name="connsiteY2" fmla="*/ 2238303 h 2453191"/>
              <a:gd name="connsiteX3" fmla="*/ 271 w 10069880"/>
              <a:gd name="connsiteY3" fmla="*/ 1041098 h 2453191"/>
              <a:gd name="connsiteX4" fmla="*/ 11480 w 10069880"/>
              <a:gd name="connsiteY4" fmla="*/ 309355 h 245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9880" h="2453191">
                <a:moveTo>
                  <a:pt x="11480" y="309355"/>
                </a:moveTo>
                <a:cubicBezTo>
                  <a:pt x="3361732" y="-762282"/>
                  <a:pt x="6711984" y="1380993"/>
                  <a:pt x="10062236" y="309355"/>
                </a:cubicBezTo>
                <a:lnTo>
                  <a:pt x="10069880" y="2238303"/>
                </a:lnTo>
                <a:cubicBezTo>
                  <a:pt x="6719628" y="3309940"/>
                  <a:pt x="3350523" y="-30540"/>
                  <a:pt x="271" y="1041098"/>
                </a:cubicBezTo>
                <a:cubicBezTo>
                  <a:pt x="-2277" y="398115"/>
                  <a:pt x="14028" y="952338"/>
                  <a:pt x="11480" y="309355"/>
                </a:cubicBez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20000"/>
                  <a:lumOff val="80000"/>
                </a:schemeClr>
              </a:gs>
              <a:gs pos="71000">
                <a:srgbClr val="FFFFFF">
                  <a:alpha val="3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6172200" cy="838200"/>
          </a:xfrm>
        </p:spPr>
        <p:txBody>
          <a:bodyPr anchor="t"/>
          <a:lstStyle>
            <a:lvl1pPr>
              <a:lnSpc>
                <a:spcPts val="4400"/>
              </a:lnSpc>
              <a:defRPr sz="4400" b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0"/>
            <a:ext cx="6172200" cy="838200"/>
          </a:xfrm>
        </p:spPr>
        <p:txBody>
          <a:bodyPr anchor="t" anchorCtr="0"/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457200" y="4343400"/>
            <a:ext cx="6096000" cy="91440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endParaRPr lang="fr-CA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675" y="5682542"/>
            <a:ext cx="1479525" cy="178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342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sp>
        <p:nvSpPr>
          <p:cNvPr id="31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9258935" y="7414366"/>
            <a:ext cx="342265" cy="185315"/>
          </a:xfrm>
          <a:prstGeom prst="rect">
            <a:avLst/>
          </a:prstGeom>
        </p:spPr>
        <p:txBody>
          <a:bodyPr wrap="none" lIns="101882" tIns="50941" rIns="101882" bIns="50941" anchor="ctr" anchorCtr="0"/>
          <a:lstStyle>
            <a:lvl1pPr algn="l" rtl="0" fontAlgn="base">
              <a:lnSpc>
                <a:spcPts val="1337"/>
              </a:lnSpc>
              <a:spcBef>
                <a:spcPct val="0"/>
              </a:spcBef>
              <a:spcAft>
                <a:spcPct val="0"/>
              </a:spcAft>
              <a:defRPr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64B4472-A98D-4867-A850-DC019789AC36}" type="slidenum">
              <a:rPr lang="en-US" sz="1100" smtClean="0">
                <a:cs typeface="Arial" charset="0"/>
              </a:rPr>
              <a:pPr>
                <a:defRPr/>
              </a:pPr>
              <a:t>‹N°›</a:t>
            </a:fld>
            <a:endParaRPr lang="en-US" sz="1100" dirty="0">
              <a:cs typeface="Arial" charset="0"/>
            </a:endParaRPr>
          </a:p>
        </p:txBody>
      </p:sp>
      <p:sp>
        <p:nvSpPr>
          <p:cNvPr id="32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886200" y="7414366"/>
            <a:ext cx="5224780" cy="185315"/>
          </a:xfrm>
          <a:prstGeom prst="rect">
            <a:avLst/>
          </a:prstGeom>
        </p:spPr>
        <p:txBody>
          <a:bodyPr wrap="none" lIns="101882" tIns="50941" rIns="101882" bIns="50941" anchor="ctr" anchorCtr="0"/>
          <a:lstStyle>
            <a:lvl1pPr algn="r" rtl="0" fontAlgn="base">
              <a:lnSpc>
                <a:spcPts val="1337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z="1100">
                <a:cs typeface="Arial" charset="0"/>
              </a:rPr>
              <a:t>Municipalité d'Ascot Corner</a:t>
            </a:r>
            <a:endParaRPr lang="en-US" sz="1100" dirty="0"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-11480" y="4188344"/>
            <a:ext cx="10069880" cy="3584056"/>
            <a:chOff x="-11480" y="4188344"/>
            <a:chExt cx="10069880" cy="3584056"/>
          </a:xfrm>
        </p:grpSpPr>
        <p:sp>
          <p:nvSpPr>
            <p:cNvPr id="7" name="Wave 8"/>
            <p:cNvSpPr/>
            <p:nvPr userDrawn="1"/>
          </p:nvSpPr>
          <p:spPr>
            <a:xfrm>
              <a:off x="-11480" y="4188344"/>
              <a:ext cx="10069880" cy="2453191"/>
            </a:xfrm>
            <a:custGeom>
              <a:avLst/>
              <a:gdLst>
                <a:gd name="connsiteX0" fmla="*/ 0 w 10058400"/>
                <a:gd name="connsiteY0" fmla="*/ 321491 h 2571930"/>
                <a:gd name="connsiteX1" fmla="*/ 10050756 w 10058400"/>
                <a:gd name="connsiteY1" fmla="*/ 321491 h 2571930"/>
                <a:gd name="connsiteX2" fmla="*/ 10058400 w 10058400"/>
                <a:gd name="connsiteY2" fmla="*/ 2250439 h 2571930"/>
                <a:gd name="connsiteX3" fmla="*/ 7644 w 10058400"/>
                <a:gd name="connsiteY3" fmla="*/ 2250439 h 2571930"/>
                <a:gd name="connsiteX4" fmla="*/ 0 w 10058400"/>
                <a:gd name="connsiteY4" fmla="*/ 321491 h 2571930"/>
                <a:gd name="connsiteX0" fmla="*/ 0 w 10058400"/>
                <a:gd name="connsiteY0" fmla="*/ 309355 h 2452171"/>
                <a:gd name="connsiteX1" fmla="*/ 10050756 w 10058400"/>
                <a:gd name="connsiteY1" fmla="*/ 309355 h 2452171"/>
                <a:gd name="connsiteX2" fmla="*/ 10058400 w 10058400"/>
                <a:gd name="connsiteY2" fmla="*/ 2238303 h 2452171"/>
                <a:gd name="connsiteX3" fmla="*/ 45352 w 10058400"/>
                <a:gd name="connsiteY3" fmla="*/ 1022245 h 2452171"/>
                <a:gd name="connsiteX4" fmla="*/ 0 w 10058400"/>
                <a:gd name="connsiteY4" fmla="*/ 309355 h 2452171"/>
                <a:gd name="connsiteX0" fmla="*/ 11480 w 10069880"/>
                <a:gd name="connsiteY0" fmla="*/ 309355 h 2453191"/>
                <a:gd name="connsiteX1" fmla="*/ 10062236 w 10069880"/>
                <a:gd name="connsiteY1" fmla="*/ 309355 h 2453191"/>
                <a:gd name="connsiteX2" fmla="*/ 10069880 w 10069880"/>
                <a:gd name="connsiteY2" fmla="*/ 2238303 h 2453191"/>
                <a:gd name="connsiteX3" fmla="*/ 271 w 10069880"/>
                <a:gd name="connsiteY3" fmla="*/ 1041098 h 2453191"/>
                <a:gd name="connsiteX4" fmla="*/ 11480 w 10069880"/>
                <a:gd name="connsiteY4" fmla="*/ 309355 h 2453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69880" h="2453191">
                  <a:moveTo>
                    <a:pt x="11480" y="309355"/>
                  </a:moveTo>
                  <a:cubicBezTo>
                    <a:pt x="3361732" y="-762282"/>
                    <a:pt x="6711984" y="1380993"/>
                    <a:pt x="10062236" y="309355"/>
                  </a:cubicBezTo>
                  <a:lnTo>
                    <a:pt x="10069880" y="2238303"/>
                  </a:lnTo>
                  <a:cubicBezTo>
                    <a:pt x="6719628" y="3309940"/>
                    <a:pt x="3350523" y="-30540"/>
                    <a:pt x="271" y="1041098"/>
                  </a:cubicBezTo>
                  <a:cubicBezTo>
                    <a:pt x="-2277" y="398115"/>
                    <a:pt x="14028" y="952338"/>
                    <a:pt x="11480" y="3093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71000">
                  <a:srgbClr val="FFFFFF">
                    <a:alpha val="3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CA"/>
            </a:p>
          </p:txBody>
        </p:sp>
        <p:sp>
          <p:nvSpPr>
            <p:cNvPr id="8" name="Wave 8"/>
            <p:cNvSpPr/>
            <p:nvPr userDrawn="1"/>
          </p:nvSpPr>
          <p:spPr>
            <a:xfrm flipH="1">
              <a:off x="-11480" y="5319209"/>
              <a:ext cx="10069880" cy="2453191"/>
            </a:xfrm>
            <a:custGeom>
              <a:avLst/>
              <a:gdLst>
                <a:gd name="connsiteX0" fmla="*/ 0 w 10058400"/>
                <a:gd name="connsiteY0" fmla="*/ 321491 h 2571930"/>
                <a:gd name="connsiteX1" fmla="*/ 10050756 w 10058400"/>
                <a:gd name="connsiteY1" fmla="*/ 321491 h 2571930"/>
                <a:gd name="connsiteX2" fmla="*/ 10058400 w 10058400"/>
                <a:gd name="connsiteY2" fmla="*/ 2250439 h 2571930"/>
                <a:gd name="connsiteX3" fmla="*/ 7644 w 10058400"/>
                <a:gd name="connsiteY3" fmla="*/ 2250439 h 2571930"/>
                <a:gd name="connsiteX4" fmla="*/ 0 w 10058400"/>
                <a:gd name="connsiteY4" fmla="*/ 321491 h 2571930"/>
                <a:gd name="connsiteX0" fmla="*/ 0 w 10058400"/>
                <a:gd name="connsiteY0" fmla="*/ 309355 h 2452171"/>
                <a:gd name="connsiteX1" fmla="*/ 10050756 w 10058400"/>
                <a:gd name="connsiteY1" fmla="*/ 309355 h 2452171"/>
                <a:gd name="connsiteX2" fmla="*/ 10058400 w 10058400"/>
                <a:gd name="connsiteY2" fmla="*/ 2238303 h 2452171"/>
                <a:gd name="connsiteX3" fmla="*/ 45352 w 10058400"/>
                <a:gd name="connsiteY3" fmla="*/ 1022245 h 2452171"/>
                <a:gd name="connsiteX4" fmla="*/ 0 w 10058400"/>
                <a:gd name="connsiteY4" fmla="*/ 309355 h 2452171"/>
                <a:gd name="connsiteX0" fmla="*/ 11480 w 10069880"/>
                <a:gd name="connsiteY0" fmla="*/ 309355 h 2453191"/>
                <a:gd name="connsiteX1" fmla="*/ 10062236 w 10069880"/>
                <a:gd name="connsiteY1" fmla="*/ 309355 h 2453191"/>
                <a:gd name="connsiteX2" fmla="*/ 10069880 w 10069880"/>
                <a:gd name="connsiteY2" fmla="*/ 2238303 h 2453191"/>
                <a:gd name="connsiteX3" fmla="*/ 271 w 10069880"/>
                <a:gd name="connsiteY3" fmla="*/ 1041098 h 2453191"/>
                <a:gd name="connsiteX4" fmla="*/ 11480 w 10069880"/>
                <a:gd name="connsiteY4" fmla="*/ 309355 h 2453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69880" h="2453191">
                  <a:moveTo>
                    <a:pt x="11480" y="309355"/>
                  </a:moveTo>
                  <a:cubicBezTo>
                    <a:pt x="3361732" y="-762282"/>
                    <a:pt x="6711984" y="1380993"/>
                    <a:pt x="10062236" y="309355"/>
                  </a:cubicBezTo>
                  <a:lnTo>
                    <a:pt x="10069880" y="2238303"/>
                  </a:lnTo>
                  <a:cubicBezTo>
                    <a:pt x="6719628" y="3309940"/>
                    <a:pt x="3350523" y="-30540"/>
                    <a:pt x="271" y="1041098"/>
                  </a:cubicBezTo>
                  <a:cubicBezTo>
                    <a:pt x="-2277" y="398115"/>
                    <a:pt x="14028" y="952338"/>
                    <a:pt x="11480" y="3093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71000">
                  <a:srgbClr val="FFFFFF">
                    <a:alpha val="35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CA"/>
            </a:p>
          </p:txBody>
        </p:sp>
      </p:grpSp>
      <p:grpSp>
        <p:nvGrpSpPr>
          <p:cNvPr id="9" name="Group 8"/>
          <p:cNvGrpSpPr/>
          <p:nvPr userDrawn="1"/>
        </p:nvGrpSpPr>
        <p:grpSpPr>
          <a:xfrm flipH="1">
            <a:off x="-11480" y="3429000"/>
            <a:ext cx="10069880" cy="3584056"/>
            <a:chOff x="-11480" y="1735153"/>
            <a:chExt cx="10069880" cy="3584056"/>
          </a:xfrm>
        </p:grpSpPr>
        <p:sp>
          <p:nvSpPr>
            <p:cNvPr id="10" name="Wave 8"/>
            <p:cNvSpPr/>
            <p:nvPr userDrawn="1"/>
          </p:nvSpPr>
          <p:spPr>
            <a:xfrm>
              <a:off x="-11480" y="1735153"/>
              <a:ext cx="10069880" cy="2453191"/>
            </a:xfrm>
            <a:custGeom>
              <a:avLst/>
              <a:gdLst>
                <a:gd name="connsiteX0" fmla="*/ 0 w 10058400"/>
                <a:gd name="connsiteY0" fmla="*/ 321491 h 2571930"/>
                <a:gd name="connsiteX1" fmla="*/ 10050756 w 10058400"/>
                <a:gd name="connsiteY1" fmla="*/ 321491 h 2571930"/>
                <a:gd name="connsiteX2" fmla="*/ 10058400 w 10058400"/>
                <a:gd name="connsiteY2" fmla="*/ 2250439 h 2571930"/>
                <a:gd name="connsiteX3" fmla="*/ 7644 w 10058400"/>
                <a:gd name="connsiteY3" fmla="*/ 2250439 h 2571930"/>
                <a:gd name="connsiteX4" fmla="*/ 0 w 10058400"/>
                <a:gd name="connsiteY4" fmla="*/ 321491 h 2571930"/>
                <a:gd name="connsiteX0" fmla="*/ 0 w 10058400"/>
                <a:gd name="connsiteY0" fmla="*/ 309355 h 2452171"/>
                <a:gd name="connsiteX1" fmla="*/ 10050756 w 10058400"/>
                <a:gd name="connsiteY1" fmla="*/ 309355 h 2452171"/>
                <a:gd name="connsiteX2" fmla="*/ 10058400 w 10058400"/>
                <a:gd name="connsiteY2" fmla="*/ 2238303 h 2452171"/>
                <a:gd name="connsiteX3" fmla="*/ 45352 w 10058400"/>
                <a:gd name="connsiteY3" fmla="*/ 1022245 h 2452171"/>
                <a:gd name="connsiteX4" fmla="*/ 0 w 10058400"/>
                <a:gd name="connsiteY4" fmla="*/ 309355 h 2452171"/>
                <a:gd name="connsiteX0" fmla="*/ 11480 w 10069880"/>
                <a:gd name="connsiteY0" fmla="*/ 309355 h 2453191"/>
                <a:gd name="connsiteX1" fmla="*/ 10062236 w 10069880"/>
                <a:gd name="connsiteY1" fmla="*/ 309355 h 2453191"/>
                <a:gd name="connsiteX2" fmla="*/ 10069880 w 10069880"/>
                <a:gd name="connsiteY2" fmla="*/ 2238303 h 2453191"/>
                <a:gd name="connsiteX3" fmla="*/ 271 w 10069880"/>
                <a:gd name="connsiteY3" fmla="*/ 1041098 h 2453191"/>
                <a:gd name="connsiteX4" fmla="*/ 11480 w 10069880"/>
                <a:gd name="connsiteY4" fmla="*/ 309355 h 2453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69880" h="2453191">
                  <a:moveTo>
                    <a:pt x="11480" y="309355"/>
                  </a:moveTo>
                  <a:cubicBezTo>
                    <a:pt x="3361732" y="-762282"/>
                    <a:pt x="6711984" y="1380993"/>
                    <a:pt x="10062236" y="309355"/>
                  </a:cubicBezTo>
                  <a:lnTo>
                    <a:pt x="10069880" y="2238303"/>
                  </a:lnTo>
                  <a:cubicBezTo>
                    <a:pt x="6719628" y="3309940"/>
                    <a:pt x="3350523" y="-30540"/>
                    <a:pt x="271" y="1041098"/>
                  </a:cubicBezTo>
                  <a:cubicBezTo>
                    <a:pt x="-2277" y="398115"/>
                    <a:pt x="14028" y="952338"/>
                    <a:pt x="11480" y="3093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71000">
                  <a:srgbClr val="FFFFFF">
                    <a:alpha val="3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CA"/>
            </a:p>
          </p:txBody>
        </p:sp>
        <p:sp>
          <p:nvSpPr>
            <p:cNvPr id="11" name="Wave 8"/>
            <p:cNvSpPr/>
            <p:nvPr userDrawn="1"/>
          </p:nvSpPr>
          <p:spPr>
            <a:xfrm flipH="1">
              <a:off x="-11480" y="2866018"/>
              <a:ext cx="10069880" cy="2453191"/>
            </a:xfrm>
            <a:custGeom>
              <a:avLst/>
              <a:gdLst>
                <a:gd name="connsiteX0" fmla="*/ 0 w 10058400"/>
                <a:gd name="connsiteY0" fmla="*/ 321491 h 2571930"/>
                <a:gd name="connsiteX1" fmla="*/ 10050756 w 10058400"/>
                <a:gd name="connsiteY1" fmla="*/ 321491 h 2571930"/>
                <a:gd name="connsiteX2" fmla="*/ 10058400 w 10058400"/>
                <a:gd name="connsiteY2" fmla="*/ 2250439 h 2571930"/>
                <a:gd name="connsiteX3" fmla="*/ 7644 w 10058400"/>
                <a:gd name="connsiteY3" fmla="*/ 2250439 h 2571930"/>
                <a:gd name="connsiteX4" fmla="*/ 0 w 10058400"/>
                <a:gd name="connsiteY4" fmla="*/ 321491 h 2571930"/>
                <a:gd name="connsiteX0" fmla="*/ 0 w 10058400"/>
                <a:gd name="connsiteY0" fmla="*/ 309355 h 2452171"/>
                <a:gd name="connsiteX1" fmla="*/ 10050756 w 10058400"/>
                <a:gd name="connsiteY1" fmla="*/ 309355 h 2452171"/>
                <a:gd name="connsiteX2" fmla="*/ 10058400 w 10058400"/>
                <a:gd name="connsiteY2" fmla="*/ 2238303 h 2452171"/>
                <a:gd name="connsiteX3" fmla="*/ 45352 w 10058400"/>
                <a:gd name="connsiteY3" fmla="*/ 1022245 h 2452171"/>
                <a:gd name="connsiteX4" fmla="*/ 0 w 10058400"/>
                <a:gd name="connsiteY4" fmla="*/ 309355 h 2452171"/>
                <a:gd name="connsiteX0" fmla="*/ 11480 w 10069880"/>
                <a:gd name="connsiteY0" fmla="*/ 309355 h 2453191"/>
                <a:gd name="connsiteX1" fmla="*/ 10062236 w 10069880"/>
                <a:gd name="connsiteY1" fmla="*/ 309355 h 2453191"/>
                <a:gd name="connsiteX2" fmla="*/ 10069880 w 10069880"/>
                <a:gd name="connsiteY2" fmla="*/ 2238303 h 2453191"/>
                <a:gd name="connsiteX3" fmla="*/ 271 w 10069880"/>
                <a:gd name="connsiteY3" fmla="*/ 1041098 h 2453191"/>
                <a:gd name="connsiteX4" fmla="*/ 11480 w 10069880"/>
                <a:gd name="connsiteY4" fmla="*/ 309355 h 2453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69880" h="2453191">
                  <a:moveTo>
                    <a:pt x="11480" y="309355"/>
                  </a:moveTo>
                  <a:cubicBezTo>
                    <a:pt x="3361732" y="-762282"/>
                    <a:pt x="6711984" y="1380993"/>
                    <a:pt x="10062236" y="309355"/>
                  </a:cubicBezTo>
                  <a:lnTo>
                    <a:pt x="10069880" y="2238303"/>
                  </a:lnTo>
                  <a:cubicBezTo>
                    <a:pt x="6719628" y="3309940"/>
                    <a:pt x="3350523" y="-30540"/>
                    <a:pt x="271" y="1041098"/>
                  </a:cubicBezTo>
                  <a:cubicBezTo>
                    <a:pt x="-2277" y="398115"/>
                    <a:pt x="14028" y="952338"/>
                    <a:pt x="11480" y="3093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71000">
                  <a:srgbClr val="FFFFFF">
                    <a:alpha val="35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CA"/>
            </a:p>
          </p:txBody>
        </p:sp>
      </p:grpSp>
      <p:sp>
        <p:nvSpPr>
          <p:cNvPr id="12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9258935" y="7414366"/>
            <a:ext cx="342265" cy="185315"/>
          </a:xfrm>
          <a:prstGeom prst="rect">
            <a:avLst/>
          </a:prstGeom>
        </p:spPr>
        <p:txBody>
          <a:bodyPr wrap="none" lIns="101882" tIns="50941" rIns="101882" bIns="50941" anchor="ctr" anchorCtr="0"/>
          <a:lstStyle>
            <a:lvl1pPr algn="l" rtl="0" fontAlgn="base">
              <a:lnSpc>
                <a:spcPts val="1337"/>
              </a:lnSpc>
              <a:spcBef>
                <a:spcPct val="0"/>
              </a:spcBef>
              <a:spcAft>
                <a:spcPct val="0"/>
              </a:spcAft>
              <a:defRPr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64B4472-A98D-4867-A850-DC019789AC36}" type="slidenum">
              <a:rPr lang="en-US" sz="1100" smtClean="0">
                <a:cs typeface="Arial" charset="0"/>
              </a:rPr>
              <a:pPr>
                <a:defRPr/>
              </a:pPr>
              <a:t>‹N°›</a:t>
            </a:fld>
            <a:endParaRPr lang="en-US" sz="1100" dirty="0">
              <a:cs typeface="Arial" charset="0"/>
            </a:endParaRPr>
          </a:p>
        </p:txBody>
      </p:sp>
      <p:sp>
        <p:nvSpPr>
          <p:cNvPr id="13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886200" y="7414366"/>
            <a:ext cx="5224780" cy="185315"/>
          </a:xfrm>
          <a:prstGeom prst="rect">
            <a:avLst/>
          </a:prstGeom>
        </p:spPr>
        <p:txBody>
          <a:bodyPr wrap="none" lIns="101882" tIns="50941" rIns="101882" bIns="50941" anchor="ctr" anchorCtr="0"/>
          <a:lstStyle>
            <a:lvl1pPr algn="r" rtl="0" fontAlgn="base">
              <a:lnSpc>
                <a:spcPts val="1337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z="1100">
                <a:cs typeface="Arial" charset="0"/>
              </a:rPr>
              <a:t>Municipalité d'Ascot Corner</a:t>
            </a:r>
            <a:endParaRPr lang="en-US" sz="1100" dirty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917" y="304800"/>
            <a:ext cx="9145663" cy="811424"/>
          </a:xfrm>
        </p:spPr>
        <p:txBody>
          <a:bodyPr/>
          <a:lstStyle>
            <a:lvl1pPr>
              <a:defRPr sz="20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8120"/>
            <a:ext cx="9144000" cy="529844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593437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Layou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wir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295400"/>
            <a:ext cx="9144000" cy="32026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093976"/>
            <a:ext cx="7392924" cy="1450848"/>
          </a:xfrm>
        </p:spPr>
        <p:txBody>
          <a:bodyPr>
            <a:noAutofit/>
          </a:bodyPr>
          <a:lstStyle>
            <a:lvl1pPr>
              <a:lnSpc>
                <a:spcPts val="5794"/>
              </a:lnSpc>
              <a:defRPr sz="5200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4" name="Picture 13" descr="Swir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>
            <a:off x="914400" y="2862962"/>
            <a:ext cx="9144000" cy="3202682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524000" y="4343400"/>
            <a:ext cx="6172200" cy="838200"/>
          </a:xfrm>
        </p:spPr>
        <p:txBody>
          <a:bodyPr anchor="t" anchorCtr="0"/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9258935" y="7414366"/>
            <a:ext cx="342265" cy="185315"/>
          </a:xfrm>
          <a:prstGeom prst="rect">
            <a:avLst/>
          </a:prstGeom>
        </p:spPr>
        <p:txBody>
          <a:bodyPr wrap="none" lIns="101882" tIns="50941" rIns="101882" bIns="50941" anchor="ctr" anchorCtr="0"/>
          <a:lstStyle>
            <a:lvl1pPr algn="l" rtl="0" fontAlgn="base">
              <a:lnSpc>
                <a:spcPts val="1337"/>
              </a:lnSpc>
              <a:spcBef>
                <a:spcPct val="0"/>
              </a:spcBef>
              <a:spcAft>
                <a:spcPct val="0"/>
              </a:spcAft>
              <a:defRPr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64B4472-A98D-4867-A850-DC019789AC36}" type="slidenum">
              <a:rPr lang="en-US" sz="1100" smtClean="0">
                <a:cs typeface="Arial" charset="0"/>
              </a:rPr>
              <a:pPr>
                <a:defRPr/>
              </a:pPr>
              <a:t>‹N°›</a:t>
            </a:fld>
            <a:endParaRPr lang="en-US" sz="1100" dirty="0">
              <a:cs typeface="Arial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886200" y="7414366"/>
            <a:ext cx="5224780" cy="185315"/>
          </a:xfrm>
          <a:prstGeom prst="rect">
            <a:avLst/>
          </a:prstGeom>
        </p:spPr>
        <p:txBody>
          <a:bodyPr wrap="none" lIns="101882" tIns="50941" rIns="101882" bIns="50941" anchor="ctr" anchorCtr="0"/>
          <a:lstStyle>
            <a:lvl1pPr algn="r" rtl="0" fontAlgn="base">
              <a:lnSpc>
                <a:spcPts val="1337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z="1100">
                <a:cs typeface="Arial" charset="0"/>
              </a:rPr>
              <a:t>Municipalité d'Ascot Corner</a:t>
            </a:r>
            <a:endParaRPr lang="en-US" sz="1100" dirty="0"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 Layou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-11480" y="4188344"/>
            <a:ext cx="10069880" cy="3584056"/>
            <a:chOff x="-11480" y="4188344"/>
            <a:chExt cx="10069880" cy="3584056"/>
          </a:xfrm>
        </p:grpSpPr>
        <p:sp>
          <p:nvSpPr>
            <p:cNvPr id="12" name="Wave 8"/>
            <p:cNvSpPr/>
            <p:nvPr userDrawn="1"/>
          </p:nvSpPr>
          <p:spPr>
            <a:xfrm>
              <a:off x="-11480" y="4188344"/>
              <a:ext cx="10069880" cy="2453191"/>
            </a:xfrm>
            <a:custGeom>
              <a:avLst/>
              <a:gdLst>
                <a:gd name="connsiteX0" fmla="*/ 0 w 10058400"/>
                <a:gd name="connsiteY0" fmla="*/ 321491 h 2571930"/>
                <a:gd name="connsiteX1" fmla="*/ 10050756 w 10058400"/>
                <a:gd name="connsiteY1" fmla="*/ 321491 h 2571930"/>
                <a:gd name="connsiteX2" fmla="*/ 10058400 w 10058400"/>
                <a:gd name="connsiteY2" fmla="*/ 2250439 h 2571930"/>
                <a:gd name="connsiteX3" fmla="*/ 7644 w 10058400"/>
                <a:gd name="connsiteY3" fmla="*/ 2250439 h 2571930"/>
                <a:gd name="connsiteX4" fmla="*/ 0 w 10058400"/>
                <a:gd name="connsiteY4" fmla="*/ 321491 h 2571930"/>
                <a:gd name="connsiteX0" fmla="*/ 0 w 10058400"/>
                <a:gd name="connsiteY0" fmla="*/ 309355 h 2452171"/>
                <a:gd name="connsiteX1" fmla="*/ 10050756 w 10058400"/>
                <a:gd name="connsiteY1" fmla="*/ 309355 h 2452171"/>
                <a:gd name="connsiteX2" fmla="*/ 10058400 w 10058400"/>
                <a:gd name="connsiteY2" fmla="*/ 2238303 h 2452171"/>
                <a:gd name="connsiteX3" fmla="*/ 45352 w 10058400"/>
                <a:gd name="connsiteY3" fmla="*/ 1022245 h 2452171"/>
                <a:gd name="connsiteX4" fmla="*/ 0 w 10058400"/>
                <a:gd name="connsiteY4" fmla="*/ 309355 h 2452171"/>
                <a:gd name="connsiteX0" fmla="*/ 11480 w 10069880"/>
                <a:gd name="connsiteY0" fmla="*/ 309355 h 2453191"/>
                <a:gd name="connsiteX1" fmla="*/ 10062236 w 10069880"/>
                <a:gd name="connsiteY1" fmla="*/ 309355 h 2453191"/>
                <a:gd name="connsiteX2" fmla="*/ 10069880 w 10069880"/>
                <a:gd name="connsiteY2" fmla="*/ 2238303 h 2453191"/>
                <a:gd name="connsiteX3" fmla="*/ 271 w 10069880"/>
                <a:gd name="connsiteY3" fmla="*/ 1041098 h 2453191"/>
                <a:gd name="connsiteX4" fmla="*/ 11480 w 10069880"/>
                <a:gd name="connsiteY4" fmla="*/ 309355 h 2453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69880" h="2453191">
                  <a:moveTo>
                    <a:pt x="11480" y="309355"/>
                  </a:moveTo>
                  <a:cubicBezTo>
                    <a:pt x="3361732" y="-762282"/>
                    <a:pt x="6711984" y="1380993"/>
                    <a:pt x="10062236" y="309355"/>
                  </a:cubicBezTo>
                  <a:lnTo>
                    <a:pt x="10069880" y="2238303"/>
                  </a:lnTo>
                  <a:cubicBezTo>
                    <a:pt x="6719628" y="3309940"/>
                    <a:pt x="3350523" y="-30540"/>
                    <a:pt x="271" y="1041098"/>
                  </a:cubicBezTo>
                  <a:cubicBezTo>
                    <a:pt x="-2277" y="398115"/>
                    <a:pt x="14028" y="952338"/>
                    <a:pt x="11480" y="3093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71000">
                  <a:srgbClr val="FFFFFF">
                    <a:alpha val="3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CA"/>
            </a:p>
          </p:txBody>
        </p:sp>
        <p:sp>
          <p:nvSpPr>
            <p:cNvPr id="13" name="Wave 8"/>
            <p:cNvSpPr/>
            <p:nvPr userDrawn="1"/>
          </p:nvSpPr>
          <p:spPr>
            <a:xfrm flipH="1">
              <a:off x="-11480" y="5319209"/>
              <a:ext cx="10069880" cy="2453191"/>
            </a:xfrm>
            <a:custGeom>
              <a:avLst/>
              <a:gdLst>
                <a:gd name="connsiteX0" fmla="*/ 0 w 10058400"/>
                <a:gd name="connsiteY0" fmla="*/ 321491 h 2571930"/>
                <a:gd name="connsiteX1" fmla="*/ 10050756 w 10058400"/>
                <a:gd name="connsiteY1" fmla="*/ 321491 h 2571930"/>
                <a:gd name="connsiteX2" fmla="*/ 10058400 w 10058400"/>
                <a:gd name="connsiteY2" fmla="*/ 2250439 h 2571930"/>
                <a:gd name="connsiteX3" fmla="*/ 7644 w 10058400"/>
                <a:gd name="connsiteY3" fmla="*/ 2250439 h 2571930"/>
                <a:gd name="connsiteX4" fmla="*/ 0 w 10058400"/>
                <a:gd name="connsiteY4" fmla="*/ 321491 h 2571930"/>
                <a:gd name="connsiteX0" fmla="*/ 0 w 10058400"/>
                <a:gd name="connsiteY0" fmla="*/ 309355 h 2452171"/>
                <a:gd name="connsiteX1" fmla="*/ 10050756 w 10058400"/>
                <a:gd name="connsiteY1" fmla="*/ 309355 h 2452171"/>
                <a:gd name="connsiteX2" fmla="*/ 10058400 w 10058400"/>
                <a:gd name="connsiteY2" fmla="*/ 2238303 h 2452171"/>
                <a:gd name="connsiteX3" fmla="*/ 45352 w 10058400"/>
                <a:gd name="connsiteY3" fmla="*/ 1022245 h 2452171"/>
                <a:gd name="connsiteX4" fmla="*/ 0 w 10058400"/>
                <a:gd name="connsiteY4" fmla="*/ 309355 h 2452171"/>
                <a:gd name="connsiteX0" fmla="*/ 11480 w 10069880"/>
                <a:gd name="connsiteY0" fmla="*/ 309355 h 2453191"/>
                <a:gd name="connsiteX1" fmla="*/ 10062236 w 10069880"/>
                <a:gd name="connsiteY1" fmla="*/ 309355 h 2453191"/>
                <a:gd name="connsiteX2" fmla="*/ 10069880 w 10069880"/>
                <a:gd name="connsiteY2" fmla="*/ 2238303 h 2453191"/>
                <a:gd name="connsiteX3" fmla="*/ 271 w 10069880"/>
                <a:gd name="connsiteY3" fmla="*/ 1041098 h 2453191"/>
                <a:gd name="connsiteX4" fmla="*/ 11480 w 10069880"/>
                <a:gd name="connsiteY4" fmla="*/ 309355 h 2453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69880" h="2453191">
                  <a:moveTo>
                    <a:pt x="11480" y="309355"/>
                  </a:moveTo>
                  <a:cubicBezTo>
                    <a:pt x="3361732" y="-762282"/>
                    <a:pt x="6711984" y="1380993"/>
                    <a:pt x="10062236" y="309355"/>
                  </a:cubicBezTo>
                  <a:lnTo>
                    <a:pt x="10069880" y="2238303"/>
                  </a:lnTo>
                  <a:cubicBezTo>
                    <a:pt x="6719628" y="3309940"/>
                    <a:pt x="3350523" y="-30540"/>
                    <a:pt x="271" y="1041098"/>
                  </a:cubicBezTo>
                  <a:cubicBezTo>
                    <a:pt x="-2277" y="398115"/>
                    <a:pt x="14028" y="952338"/>
                    <a:pt x="11480" y="3093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71000">
                  <a:srgbClr val="FFFFFF">
                    <a:alpha val="35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CA"/>
            </a:p>
          </p:txBody>
        </p:sp>
      </p:grpSp>
      <p:grpSp>
        <p:nvGrpSpPr>
          <p:cNvPr id="14" name="Group 13"/>
          <p:cNvGrpSpPr/>
          <p:nvPr userDrawn="1"/>
        </p:nvGrpSpPr>
        <p:grpSpPr>
          <a:xfrm flipH="1">
            <a:off x="-11480" y="3429000"/>
            <a:ext cx="10069880" cy="3584056"/>
            <a:chOff x="-11480" y="1735153"/>
            <a:chExt cx="10069880" cy="3584056"/>
          </a:xfrm>
        </p:grpSpPr>
        <p:sp>
          <p:nvSpPr>
            <p:cNvPr id="15" name="Wave 8"/>
            <p:cNvSpPr/>
            <p:nvPr userDrawn="1"/>
          </p:nvSpPr>
          <p:spPr>
            <a:xfrm>
              <a:off x="-11480" y="1735153"/>
              <a:ext cx="10069880" cy="2453191"/>
            </a:xfrm>
            <a:custGeom>
              <a:avLst/>
              <a:gdLst>
                <a:gd name="connsiteX0" fmla="*/ 0 w 10058400"/>
                <a:gd name="connsiteY0" fmla="*/ 321491 h 2571930"/>
                <a:gd name="connsiteX1" fmla="*/ 10050756 w 10058400"/>
                <a:gd name="connsiteY1" fmla="*/ 321491 h 2571930"/>
                <a:gd name="connsiteX2" fmla="*/ 10058400 w 10058400"/>
                <a:gd name="connsiteY2" fmla="*/ 2250439 h 2571930"/>
                <a:gd name="connsiteX3" fmla="*/ 7644 w 10058400"/>
                <a:gd name="connsiteY3" fmla="*/ 2250439 h 2571930"/>
                <a:gd name="connsiteX4" fmla="*/ 0 w 10058400"/>
                <a:gd name="connsiteY4" fmla="*/ 321491 h 2571930"/>
                <a:gd name="connsiteX0" fmla="*/ 0 w 10058400"/>
                <a:gd name="connsiteY0" fmla="*/ 309355 h 2452171"/>
                <a:gd name="connsiteX1" fmla="*/ 10050756 w 10058400"/>
                <a:gd name="connsiteY1" fmla="*/ 309355 h 2452171"/>
                <a:gd name="connsiteX2" fmla="*/ 10058400 w 10058400"/>
                <a:gd name="connsiteY2" fmla="*/ 2238303 h 2452171"/>
                <a:gd name="connsiteX3" fmla="*/ 45352 w 10058400"/>
                <a:gd name="connsiteY3" fmla="*/ 1022245 h 2452171"/>
                <a:gd name="connsiteX4" fmla="*/ 0 w 10058400"/>
                <a:gd name="connsiteY4" fmla="*/ 309355 h 2452171"/>
                <a:gd name="connsiteX0" fmla="*/ 11480 w 10069880"/>
                <a:gd name="connsiteY0" fmla="*/ 309355 h 2453191"/>
                <a:gd name="connsiteX1" fmla="*/ 10062236 w 10069880"/>
                <a:gd name="connsiteY1" fmla="*/ 309355 h 2453191"/>
                <a:gd name="connsiteX2" fmla="*/ 10069880 w 10069880"/>
                <a:gd name="connsiteY2" fmla="*/ 2238303 h 2453191"/>
                <a:gd name="connsiteX3" fmla="*/ 271 w 10069880"/>
                <a:gd name="connsiteY3" fmla="*/ 1041098 h 2453191"/>
                <a:gd name="connsiteX4" fmla="*/ 11480 w 10069880"/>
                <a:gd name="connsiteY4" fmla="*/ 309355 h 2453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69880" h="2453191">
                  <a:moveTo>
                    <a:pt x="11480" y="309355"/>
                  </a:moveTo>
                  <a:cubicBezTo>
                    <a:pt x="3361732" y="-762282"/>
                    <a:pt x="6711984" y="1380993"/>
                    <a:pt x="10062236" y="309355"/>
                  </a:cubicBezTo>
                  <a:lnTo>
                    <a:pt x="10069880" y="2238303"/>
                  </a:lnTo>
                  <a:cubicBezTo>
                    <a:pt x="6719628" y="3309940"/>
                    <a:pt x="3350523" y="-30540"/>
                    <a:pt x="271" y="1041098"/>
                  </a:cubicBezTo>
                  <a:cubicBezTo>
                    <a:pt x="-2277" y="398115"/>
                    <a:pt x="14028" y="952338"/>
                    <a:pt x="11480" y="3093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71000">
                  <a:srgbClr val="FFFFFF">
                    <a:alpha val="3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CA"/>
            </a:p>
          </p:txBody>
        </p:sp>
        <p:sp>
          <p:nvSpPr>
            <p:cNvPr id="16" name="Wave 8"/>
            <p:cNvSpPr/>
            <p:nvPr userDrawn="1"/>
          </p:nvSpPr>
          <p:spPr>
            <a:xfrm flipH="1">
              <a:off x="-11480" y="2866018"/>
              <a:ext cx="10069880" cy="2453191"/>
            </a:xfrm>
            <a:custGeom>
              <a:avLst/>
              <a:gdLst>
                <a:gd name="connsiteX0" fmla="*/ 0 w 10058400"/>
                <a:gd name="connsiteY0" fmla="*/ 321491 h 2571930"/>
                <a:gd name="connsiteX1" fmla="*/ 10050756 w 10058400"/>
                <a:gd name="connsiteY1" fmla="*/ 321491 h 2571930"/>
                <a:gd name="connsiteX2" fmla="*/ 10058400 w 10058400"/>
                <a:gd name="connsiteY2" fmla="*/ 2250439 h 2571930"/>
                <a:gd name="connsiteX3" fmla="*/ 7644 w 10058400"/>
                <a:gd name="connsiteY3" fmla="*/ 2250439 h 2571930"/>
                <a:gd name="connsiteX4" fmla="*/ 0 w 10058400"/>
                <a:gd name="connsiteY4" fmla="*/ 321491 h 2571930"/>
                <a:gd name="connsiteX0" fmla="*/ 0 w 10058400"/>
                <a:gd name="connsiteY0" fmla="*/ 309355 h 2452171"/>
                <a:gd name="connsiteX1" fmla="*/ 10050756 w 10058400"/>
                <a:gd name="connsiteY1" fmla="*/ 309355 h 2452171"/>
                <a:gd name="connsiteX2" fmla="*/ 10058400 w 10058400"/>
                <a:gd name="connsiteY2" fmla="*/ 2238303 h 2452171"/>
                <a:gd name="connsiteX3" fmla="*/ 45352 w 10058400"/>
                <a:gd name="connsiteY3" fmla="*/ 1022245 h 2452171"/>
                <a:gd name="connsiteX4" fmla="*/ 0 w 10058400"/>
                <a:gd name="connsiteY4" fmla="*/ 309355 h 2452171"/>
                <a:gd name="connsiteX0" fmla="*/ 11480 w 10069880"/>
                <a:gd name="connsiteY0" fmla="*/ 309355 h 2453191"/>
                <a:gd name="connsiteX1" fmla="*/ 10062236 w 10069880"/>
                <a:gd name="connsiteY1" fmla="*/ 309355 h 2453191"/>
                <a:gd name="connsiteX2" fmla="*/ 10069880 w 10069880"/>
                <a:gd name="connsiteY2" fmla="*/ 2238303 h 2453191"/>
                <a:gd name="connsiteX3" fmla="*/ 271 w 10069880"/>
                <a:gd name="connsiteY3" fmla="*/ 1041098 h 2453191"/>
                <a:gd name="connsiteX4" fmla="*/ 11480 w 10069880"/>
                <a:gd name="connsiteY4" fmla="*/ 309355 h 2453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69880" h="2453191">
                  <a:moveTo>
                    <a:pt x="11480" y="309355"/>
                  </a:moveTo>
                  <a:cubicBezTo>
                    <a:pt x="3361732" y="-762282"/>
                    <a:pt x="6711984" y="1380993"/>
                    <a:pt x="10062236" y="309355"/>
                  </a:cubicBezTo>
                  <a:lnTo>
                    <a:pt x="10069880" y="2238303"/>
                  </a:lnTo>
                  <a:cubicBezTo>
                    <a:pt x="6719628" y="3309940"/>
                    <a:pt x="3350523" y="-30540"/>
                    <a:pt x="271" y="1041098"/>
                  </a:cubicBezTo>
                  <a:cubicBezTo>
                    <a:pt x="-2277" y="398115"/>
                    <a:pt x="14028" y="952338"/>
                    <a:pt x="11480" y="30935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71000">
                  <a:srgbClr val="FFFFFF">
                    <a:alpha val="35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CA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093976"/>
            <a:ext cx="7392924" cy="1450848"/>
          </a:xfrm>
        </p:spPr>
        <p:txBody>
          <a:bodyPr>
            <a:noAutofit/>
          </a:bodyPr>
          <a:lstStyle>
            <a:lvl1pPr>
              <a:lnSpc>
                <a:spcPts val="5794"/>
              </a:lnSpc>
              <a:defRPr sz="5200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9258935" y="7414366"/>
            <a:ext cx="342265" cy="185315"/>
          </a:xfrm>
          <a:prstGeom prst="rect">
            <a:avLst/>
          </a:prstGeom>
        </p:spPr>
        <p:txBody>
          <a:bodyPr wrap="none" lIns="101882" tIns="50941" rIns="101882" bIns="50941" anchor="ctr" anchorCtr="0"/>
          <a:lstStyle>
            <a:lvl1pPr algn="l" rtl="0" fontAlgn="base">
              <a:lnSpc>
                <a:spcPts val="1337"/>
              </a:lnSpc>
              <a:spcBef>
                <a:spcPct val="0"/>
              </a:spcBef>
              <a:spcAft>
                <a:spcPct val="0"/>
              </a:spcAft>
              <a:defRPr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64B4472-A98D-4867-A850-DC019789AC36}" type="slidenum">
              <a:rPr lang="en-US" sz="1100" smtClean="0">
                <a:cs typeface="Arial" charset="0"/>
              </a:rPr>
              <a:pPr>
                <a:defRPr/>
              </a:pPr>
              <a:t>‹N°›</a:t>
            </a:fld>
            <a:endParaRPr lang="en-US" sz="1100" dirty="0">
              <a:cs typeface="Arial" charset="0"/>
            </a:endParaRPr>
          </a:p>
        </p:txBody>
      </p:sp>
      <p:sp>
        <p:nvSpPr>
          <p:cNvPr id="24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886200" y="7414366"/>
            <a:ext cx="5224780" cy="185315"/>
          </a:xfrm>
          <a:prstGeom prst="rect">
            <a:avLst/>
          </a:prstGeom>
        </p:spPr>
        <p:txBody>
          <a:bodyPr wrap="none" lIns="101882" tIns="50941" rIns="101882" bIns="50941" anchor="ctr" anchorCtr="0"/>
          <a:lstStyle>
            <a:lvl1pPr algn="r" rtl="0" fontAlgn="base">
              <a:lnSpc>
                <a:spcPts val="1337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z="1100">
                <a:cs typeface="Arial" charset="0"/>
              </a:rPr>
              <a:t>Municipalité d'Ascot Corner</a:t>
            </a:r>
            <a:endParaRPr lang="en-US" sz="11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410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371600"/>
            <a:ext cx="3840480" cy="5791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38235" y="1371600"/>
            <a:ext cx="3840480" cy="5791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24000" y="304800"/>
            <a:ext cx="8104682" cy="811424"/>
          </a:xfrm>
        </p:spPr>
        <p:txBody>
          <a:bodyPr/>
          <a:lstStyle>
            <a:lvl1pPr>
              <a:defRPr sz="20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9258935" y="7414366"/>
            <a:ext cx="342265" cy="185315"/>
          </a:xfrm>
          <a:prstGeom prst="rect">
            <a:avLst/>
          </a:prstGeom>
        </p:spPr>
        <p:txBody>
          <a:bodyPr wrap="none" lIns="101882" tIns="50941" rIns="101882" bIns="50941" anchor="ctr" anchorCtr="0"/>
          <a:lstStyle>
            <a:lvl1pPr algn="l" rtl="0" fontAlgn="base">
              <a:lnSpc>
                <a:spcPts val="1337"/>
              </a:lnSpc>
              <a:spcBef>
                <a:spcPct val="0"/>
              </a:spcBef>
              <a:spcAft>
                <a:spcPct val="0"/>
              </a:spcAft>
              <a:defRPr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64B4472-A98D-4867-A850-DC019789AC36}" type="slidenum">
              <a:rPr lang="en-US" sz="1100" smtClean="0">
                <a:cs typeface="Arial" charset="0"/>
              </a:rPr>
              <a:pPr>
                <a:defRPr/>
              </a:pPr>
              <a:t>‹N°›</a:t>
            </a:fld>
            <a:endParaRPr lang="en-US" sz="1100" dirty="0">
              <a:cs typeface="Arial" charset="0"/>
            </a:endParaRPr>
          </a:p>
        </p:txBody>
      </p:sp>
      <p:sp>
        <p:nvSpPr>
          <p:cNvPr id="10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886200" y="7414366"/>
            <a:ext cx="5224780" cy="185315"/>
          </a:xfrm>
          <a:prstGeom prst="rect">
            <a:avLst/>
          </a:prstGeom>
        </p:spPr>
        <p:txBody>
          <a:bodyPr wrap="none" lIns="101882" tIns="50941" rIns="101882" bIns="50941" anchor="ctr" anchorCtr="0"/>
          <a:lstStyle>
            <a:lvl1pPr algn="r" rtl="0" fontAlgn="base">
              <a:lnSpc>
                <a:spcPts val="1337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z="1100">
                <a:cs typeface="Arial" charset="0"/>
              </a:rPr>
              <a:t>Municipalité d'Ascot Corner</a:t>
            </a:r>
            <a:endParaRPr lang="en-US" sz="1100" dirty="0"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8077200" cy="811424"/>
          </a:xfrm>
        </p:spPr>
        <p:txBody>
          <a:bodyPr/>
          <a:lstStyle>
            <a:lvl1pPr>
              <a:defRPr sz="20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371600"/>
            <a:ext cx="3840480" cy="725064"/>
          </a:xfrm>
        </p:spPr>
        <p:txBody>
          <a:bodyPr anchor="b">
            <a:noAutofit/>
          </a:bodyPr>
          <a:lstStyle>
            <a:lvl1pPr marL="0" indent="0">
              <a:lnSpc>
                <a:spcPts val="2674"/>
              </a:lnSpc>
              <a:buNone/>
              <a:defRPr sz="20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2209800"/>
            <a:ext cx="3840480" cy="50292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60720" y="1371600"/>
            <a:ext cx="3840480" cy="725064"/>
          </a:xfrm>
        </p:spPr>
        <p:txBody>
          <a:bodyPr anchor="b">
            <a:noAutofit/>
          </a:bodyPr>
          <a:lstStyle>
            <a:lvl1pPr marL="0" indent="0">
              <a:lnSpc>
                <a:spcPts val="2674"/>
              </a:lnSpc>
              <a:buNone/>
              <a:defRPr sz="20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60720" y="2209800"/>
            <a:ext cx="3840480" cy="50292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 marL="1049868" indent="-285750">
              <a:buNone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marL="1018824" lvl="4" indent="-254706" algn="l" defTabSz="1018824" rtl="0" eaLnBrk="1" latinLnBrk="0" hangingPunct="1">
              <a:spcBef>
                <a:spcPts val="0"/>
              </a:spcBef>
              <a:spcAft>
                <a:spcPts val="334"/>
              </a:spcAft>
              <a:buFont typeface="Arial" pitchFamily="34" charset="0"/>
              <a:buChar char="‒"/>
            </a:pPr>
            <a:r>
              <a:rPr lang="en-US" dirty="0"/>
              <a:t>Fourth level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9258935" y="7414366"/>
            <a:ext cx="342265" cy="185315"/>
          </a:xfrm>
          <a:prstGeom prst="rect">
            <a:avLst/>
          </a:prstGeom>
        </p:spPr>
        <p:txBody>
          <a:bodyPr wrap="none" lIns="101882" tIns="50941" rIns="101882" bIns="50941" anchor="ctr" anchorCtr="0"/>
          <a:lstStyle>
            <a:lvl1pPr algn="l" rtl="0" fontAlgn="base">
              <a:lnSpc>
                <a:spcPts val="1337"/>
              </a:lnSpc>
              <a:spcBef>
                <a:spcPct val="0"/>
              </a:spcBef>
              <a:spcAft>
                <a:spcPct val="0"/>
              </a:spcAft>
              <a:defRPr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64B4472-A98D-4867-A850-DC019789AC36}" type="slidenum">
              <a:rPr lang="en-US" sz="1100" smtClean="0">
                <a:cs typeface="Arial" charset="0"/>
              </a:rPr>
              <a:pPr>
                <a:defRPr/>
              </a:pPr>
              <a:t>‹N°›</a:t>
            </a:fld>
            <a:endParaRPr lang="en-US" sz="1100" dirty="0">
              <a:cs typeface="Arial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886200" y="7414366"/>
            <a:ext cx="5224780" cy="185315"/>
          </a:xfrm>
          <a:prstGeom prst="rect">
            <a:avLst/>
          </a:prstGeom>
        </p:spPr>
        <p:txBody>
          <a:bodyPr wrap="none" lIns="101882" tIns="50941" rIns="101882" bIns="50941" anchor="ctr" anchorCtr="0"/>
          <a:lstStyle>
            <a:lvl1pPr algn="r" rtl="0" fontAlgn="base">
              <a:lnSpc>
                <a:spcPts val="1337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z="1100">
                <a:cs typeface="Arial" charset="0"/>
              </a:rPr>
              <a:t>Municipalité d'Ascot Corner</a:t>
            </a:r>
            <a:endParaRPr lang="en-US" sz="1100" dirty="0"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9258935" y="7414366"/>
            <a:ext cx="342265" cy="185315"/>
          </a:xfrm>
          <a:prstGeom prst="rect">
            <a:avLst/>
          </a:prstGeom>
        </p:spPr>
        <p:txBody>
          <a:bodyPr wrap="none" lIns="101882" tIns="50941" rIns="101882" bIns="50941" anchor="ctr" anchorCtr="0"/>
          <a:lstStyle>
            <a:lvl1pPr algn="l" rtl="0" fontAlgn="base">
              <a:lnSpc>
                <a:spcPts val="1337"/>
              </a:lnSpc>
              <a:spcBef>
                <a:spcPct val="0"/>
              </a:spcBef>
              <a:spcAft>
                <a:spcPct val="0"/>
              </a:spcAft>
              <a:defRPr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64B4472-A98D-4867-A850-DC019789AC36}" type="slidenum">
              <a:rPr lang="en-US" sz="1100" smtClean="0">
                <a:cs typeface="Arial" charset="0"/>
              </a:rPr>
              <a:pPr>
                <a:defRPr/>
              </a:pPr>
              <a:t>‹N°›</a:t>
            </a:fld>
            <a:endParaRPr lang="en-US" sz="1100" dirty="0">
              <a:cs typeface="Arial" charset="0"/>
            </a:endParaRPr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886200" y="7414366"/>
            <a:ext cx="5224780" cy="185315"/>
          </a:xfrm>
          <a:prstGeom prst="rect">
            <a:avLst/>
          </a:prstGeom>
        </p:spPr>
        <p:txBody>
          <a:bodyPr wrap="none" lIns="101882" tIns="50941" rIns="101882" bIns="50941" anchor="ctr" anchorCtr="0"/>
          <a:lstStyle>
            <a:lvl1pPr algn="r" rtl="0" fontAlgn="base">
              <a:lnSpc>
                <a:spcPts val="1337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z="1100">
                <a:cs typeface="Arial" charset="0"/>
              </a:rPr>
              <a:t>Municipalité d'Ascot Corner</a:t>
            </a:r>
            <a:endParaRPr lang="en-US" sz="1100" dirty="0"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38876" y="45720"/>
            <a:ext cx="1371600" cy="7680960"/>
            <a:chOff x="0" y="0"/>
            <a:chExt cx="1371600" cy="78486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0" y="0"/>
              <a:ext cx="1371600" cy="7848600"/>
            </a:xfrm>
            <a:prstGeom prst="rect">
              <a:avLst/>
            </a:prstGeom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6437083"/>
              <a:ext cx="1371600" cy="420917"/>
            </a:xfrm>
            <a:prstGeom prst="rect">
              <a:avLst/>
            </a:prstGeom>
            <a:solidFill>
              <a:schemeClr val="accent2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88" y="6940998"/>
            <a:ext cx="531015" cy="64008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532" y="304800"/>
            <a:ext cx="8071048" cy="81142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1620" y="1468120"/>
            <a:ext cx="8069580" cy="52984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9258935" y="7414366"/>
            <a:ext cx="342265" cy="185315"/>
          </a:xfrm>
          <a:prstGeom prst="rect">
            <a:avLst/>
          </a:prstGeom>
        </p:spPr>
        <p:txBody>
          <a:bodyPr wrap="none" lIns="101882" tIns="50941" rIns="101882" bIns="50941" anchor="ctr" anchorCtr="0"/>
          <a:lstStyle>
            <a:lvl1pPr algn="l" rtl="0" fontAlgn="base">
              <a:lnSpc>
                <a:spcPts val="1337"/>
              </a:lnSpc>
              <a:spcBef>
                <a:spcPct val="0"/>
              </a:spcBef>
              <a:spcAft>
                <a:spcPct val="0"/>
              </a:spcAft>
              <a:defRPr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64B4472-A98D-4867-A850-DC019789AC36}" type="slidenum">
              <a:rPr lang="en-US" sz="1100" smtClean="0">
                <a:cs typeface="Arial" charset="0"/>
              </a:rPr>
              <a:pPr>
                <a:defRPr/>
              </a:pPr>
              <a:t>‹N°›</a:t>
            </a:fld>
            <a:endParaRPr lang="en-US" sz="1100" dirty="0">
              <a:cs typeface="Arial" charset="0"/>
            </a:endParaRPr>
          </a:p>
        </p:txBody>
      </p:sp>
      <p:sp>
        <p:nvSpPr>
          <p:cNvPr id="10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886200" y="7414366"/>
            <a:ext cx="5224780" cy="185315"/>
          </a:xfrm>
          <a:prstGeom prst="rect">
            <a:avLst/>
          </a:prstGeom>
        </p:spPr>
        <p:txBody>
          <a:bodyPr wrap="none" lIns="101882" tIns="50941" rIns="101882" bIns="50941" anchor="ctr" anchorCtr="0"/>
          <a:lstStyle>
            <a:lvl1pPr algn="r" rtl="0" fontAlgn="base">
              <a:lnSpc>
                <a:spcPts val="1337"/>
              </a:lnSpc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z="1100">
                <a:cs typeface="Arial" charset="0"/>
              </a:rPr>
              <a:t>Municipalité d'Ascot Corner</a:t>
            </a:r>
            <a:endParaRPr lang="en-US" sz="1100" dirty="0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2" r:id="rId3"/>
    <p:sldLayoutId id="2147483676" r:id="rId4"/>
    <p:sldLayoutId id="2147483672" r:id="rId5"/>
    <p:sldLayoutId id="2147483674" r:id="rId6"/>
    <p:sldLayoutId id="2147483664" r:id="rId7"/>
    <p:sldLayoutId id="2147483665" r:id="rId8"/>
    <p:sldLayoutId id="2147483666" r:id="rId9"/>
    <p:sldLayoutId id="2147483667" r:id="rId10"/>
    <p:sldLayoutId id="2147483675" r:id="rId11"/>
  </p:sldLayoutIdLst>
  <p:hf hdr="0" dt="0"/>
  <p:txStyles>
    <p:titleStyle>
      <a:lvl1pPr algn="l" defTabSz="1018824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4141" indent="-224141" algn="l" defTabSz="1018824" rtl="0" eaLnBrk="1" latinLnBrk="0" hangingPunct="1">
        <a:spcBef>
          <a:spcPts val="0"/>
        </a:spcBef>
        <a:spcAft>
          <a:spcPts val="334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4141" indent="-224141" algn="l" defTabSz="1018824" rtl="0" eaLnBrk="1" latinLnBrk="0" hangingPunct="1">
        <a:spcBef>
          <a:spcPts val="0"/>
        </a:spcBef>
        <a:spcAft>
          <a:spcPts val="334"/>
        </a:spcAft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509412" indent="-254706" algn="l" defTabSz="1018824" rtl="0" eaLnBrk="1" latinLnBrk="0" hangingPunct="1">
        <a:spcBef>
          <a:spcPts val="0"/>
        </a:spcBef>
        <a:spcAft>
          <a:spcPts val="334"/>
        </a:spcAft>
        <a:buFont typeface="Arial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64118" indent="-254706" algn="l" defTabSz="1018824" rtl="0" eaLnBrk="1" latinLnBrk="0" hangingPunct="1">
        <a:spcBef>
          <a:spcPts val="0"/>
        </a:spcBef>
        <a:spcAft>
          <a:spcPts val="334"/>
        </a:spcAft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18824" indent="-254706" algn="l" defTabSz="1018824" rtl="0" eaLnBrk="1" latinLnBrk="0" hangingPunct="1">
        <a:spcBef>
          <a:spcPts val="0"/>
        </a:spcBef>
        <a:spcAft>
          <a:spcPts val="334"/>
        </a:spcAft>
        <a:buFont typeface="Arial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Municipalité </a:t>
            </a:r>
            <a:br>
              <a:rPr lang="fr-CA" dirty="0"/>
            </a:br>
            <a:r>
              <a:rPr lang="fr-CA" dirty="0"/>
              <a:t>d’Ascot Corner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Rapport financier 2019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CA" dirty="0"/>
              <a:t>Le 29 juin 2020</a:t>
            </a:r>
          </a:p>
        </p:txBody>
      </p:sp>
      <p:sp>
        <p:nvSpPr>
          <p:cNvPr id="7" name="Text Placeholder 3"/>
          <p:cNvSpPr txBox="1">
            <a:spLocks/>
          </p:cNvSpPr>
          <p:nvPr/>
        </p:nvSpPr>
        <p:spPr>
          <a:xfrm>
            <a:off x="457200" y="6477000"/>
            <a:ext cx="6096000" cy="91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1018824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224141" indent="-224141" algn="l" defTabSz="1018824" rtl="0" eaLnBrk="1" latinLnBrk="0" hangingPunct="1">
              <a:spcBef>
                <a:spcPts val="0"/>
              </a:spcBef>
              <a:spcAft>
                <a:spcPts val="334"/>
              </a:spcAft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09412" indent="-254706" algn="l" defTabSz="1018824" rtl="0" eaLnBrk="1" latinLnBrk="0" hangingPunct="1">
              <a:spcBef>
                <a:spcPts val="0"/>
              </a:spcBef>
              <a:spcAft>
                <a:spcPts val="334"/>
              </a:spcAft>
              <a:buFont typeface="Arial" pitchFamily="34" charset="0"/>
              <a:buChar char="‒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4118" indent="-254706" algn="l" defTabSz="1018824" rtl="0" eaLnBrk="1" latinLnBrk="0" hangingPunct="1">
              <a:spcBef>
                <a:spcPts val="0"/>
              </a:spcBef>
              <a:spcAft>
                <a:spcPts val="334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18824" indent="-254706" algn="l" defTabSz="1018824" rtl="0" eaLnBrk="1" latinLnBrk="0" hangingPunct="1">
              <a:spcBef>
                <a:spcPts val="0"/>
              </a:spcBef>
              <a:spcAft>
                <a:spcPts val="334"/>
              </a:spcAft>
              <a:buFont typeface="Arial" pitchFamily="34" charset="0"/>
              <a:buChar char="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1767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>
                <a:solidFill>
                  <a:schemeClr val="tx2"/>
                </a:solidFill>
              </a:rPr>
              <a:t>Nathalie Bresse, mairesse</a:t>
            </a:r>
          </a:p>
          <a:p>
            <a:r>
              <a:rPr lang="fr-CA" dirty="0">
                <a:solidFill>
                  <a:schemeClr val="tx2"/>
                </a:solidFill>
              </a:rPr>
              <a:t>Jonathan Piché, directeur général et trésorier</a:t>
            </a:r>
          </a:p>
        </p:txBody>
      </p:sp>
    </p:spTree>
    <p:extLst>
      <p:ext uri="{BB962C8B-B14F-4D97-AF65-F5344CB8AC3E}">
        <p14:creationId xmlns:p14="http://schemas.microsoft.com/office/powerpoint/2010/main" val="3645920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64B4472-A98D-4867-A850-DC019789AC36}" type="slidenum">
              <a:rPr lang="en-US" sz="1100" smtClean="0">
                <a:cs typeface="Arial" charset="0"/>
              </a:rPr>
              <a:pPr>
                <a:defRPr/>
              </a:pPr>
              <a:t>10</a:t>
            </a:fld>
            <a:endParaRPr lang="en-US" sz="1100" dirty="0">
              <a:cs typeface="Arial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z="1100">
                <a:cs typeface="Arial" charset="0"/>
              </a:rPr>
              <a:t>Municipalité d'Ascot Corner</a:t>
            </a:r>
            <a:endParaRPr lang="en-US" sz="1100" dirty="0">
              <a:cs typeface="Arial" charset="0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Sommaire de l’excédent (déficit) accumulé non consolidé</a:t>
            </a:r>
          </a:p>
        </p:txBody>
      </p:sp>
      <p:graphicFrame>
        <p:nvGraphicFramePr>
          <p:cNvPr id="7" name="Espace réservé du conten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7220680"/>
              </p:ext>
            </p:extLst>
          </p:nvPr>
        </p:nvGraphicFramePr>
        <p:xfrm>
          <a:off x="381000" y="1493520"/>
          <a:ext cx="9144000" cy="499872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2019</a:t>
                      </a:r>
                      <a:endParaRPr lang="fr-CA" baseline="0" dirty="0"/>
                    </a:p>
                    <a:p>
                      <a:pPr algn="ctr"/>
                      <a:r>
                        <a:rPr lang="fr-CA" baseline="0" dirty="0"/>
                        <a:t>($)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2018</a:t>
                      </a:r>
                      <a:endParaRPr lang="fr-CA" baseline="0" dirty="0"/>
                    </a:p>
                    <a:p>
                      <a:pPr algn="ctr"/>
                      <a:r>
                        <a:rPr lang="fr-CA" baseline="0" dirty="0"/>
                        <a:t>($)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Excédent de</a:t>
                      </a:r>
                      <a:r>
                        <a:rPr lang="fr-CA" baseline="0" dirty="0"/>
                        <a:t> fonctionnement non affecté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/>
                        <a:t>247 543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/>
                        <a:t>200 869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Excédent</a:t>
                      </a:r>
                      <a:r>
                        <a:rPr lang="fr-CA" baseline="0" dirty="0"/>
                        <a:t> de fonctionnement affecté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/>
                        <a:t>14 371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/>
                        <a:t>17 577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baseline="0" dirty="0"/>
                        <a:t>Réserves financières et fonds réservés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/>
                        <a:t>782 944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/>
                        <a:t>721 555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Dépenses</a:t>
                      </a:r>
                      <a:r>
                        <a:rPr lang="fr-CA" baseline="0" dirty="0"/>
                        <a:t> constatées à taxer ou à pourvoir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/>
                        <a:t>(339 676)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/>
                        <a:t>(386 500)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1018824" rtl="0" eaLnBrk="1" latinLnBrk="0" hangingPunct="1"/>
                      <a:r>
                        <a:rPr lang="fr-CA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Financement des investissements</a:t>
                      </a:r>
                      <a:r>
                        <a:rPr lang="fr-CA" sz="2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en cours</a:t>
                      </a:r>
                      <a:endParaRPr lang="fr-CA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1018824" rtl="0" eaLnBrk="1" latinLnBrk="0" hangingPunct="1"/>
                      <a:r>
                        <a:rPr lang="fr-CA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(1 145 609)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1018824" rtl="0" eaLnBrk="1" latinLnBrk="0" hangingPunct="1"/>
                      <a:r>
                        <a:rPr lang="fr-CA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(1 007 089)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Investissement</a:t>
                      </a:r>
                      <a:r>
                        <a:rPr lang="fr-CA" baseline="0" dirty="0"/>
                        <a:t> net dans les immobilisations et autres actifs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/>
                        <a:t>11 747 997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/>
                        <a:t>11 280 495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Excédent (déficit)</a:t>
                      </a:r>
                      <a:r>
                        <a:rPr lang="fr-CA" baseline="0" dirty="0"/>
                        <a:t> accumulé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/>
                        <a:t>11 307 570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/>
                        <a:t>10 826 907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783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64B4472-A98D-4867-A850-DC019789AC36}" type="slidenum">
              <a:rPr lang="en-US" sz="1100" smtClean="0">
                <a:cs typeface="Arial" charset="0"/>
              </a:rPr>
              <a:pPr>
                <a:defRPr/>
              </a:pPr>
              <a:t>11</a:t>
            </a:fld>
            <a:endParaRPr lang="en-US" sz="1100" dirty="0">
              <a:cs typeface="Arial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z="1100">
                <a:cs typeface="Arial" charset="0"/>
              </a:rPr>
              <a:t>Municipalité d'Ascot Corner</a:t>
            </a:r>
            <a:endParaRPr lang="en-US" sz="1100" dirty="0">
              <a:cs typeface="Arial" charset="0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Endettement net à long terme non consolidé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0869644"/>
              </p:ext>
            </p:extLst>
          </p:nvPr>
        </p:nvGraphicFramePr>
        <p:xfrm>
          <a:off x="372548" y="1295400"/>
          <a:ext cx="9296400" cy="5449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42781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64B4472-A98D-4867-A850-DC019789AC36}" type="slidenum">
              <a:rPr lang="en-US" sz="1100" smtClean="0">
                <a:cs typeface="Arial" charset="0"/>
              </a:rPr>
              <a:pPr>
                <a:defRPr/>
              </a:pPr>
              <a:t>12</a:t>
            </a:fld>
            <a:endParaRPr lang="en-US" sz="1100" dirty="0">
              <a:cs typeface="Arial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z="1100">
                <a:cs typeface="Arial" charset="0"/>
              </a:rPr>
              <a:t>Municipalité d'Ascot Corner</a:t>
            </a:r>
            <a:endParaRPr lang="en-US" sz="1100" dirty="0">
              <a:cs typeface="Arial" charset="0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Taux global de taxation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1022139"/>
              </p:ext>
            </p:extLst>
          </p:nvPr>
        </p:nvGraphicFramePr>
        <p:xfrm>
          <a:off x="447917" y="1371600"/>
          <a:ext cx="9144000" cy="5297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49152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919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Table des matières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1620" y="1010920"/>
            <a:ext cx="8069580" cy="5923280"/>
          </a:xfrm>
        </p:spPr>
        <p:txBody>
          <a:bodyPr/>
          <a:lstStyle/>
          <a:p>
            <a:pPr marL="180975" indent="-180975" defTabSz="981075">
              <a:tabLst>
                <a:tab pos="7981950" algn="r"/>
              </a:tabLst>
            </a:pPr>
            <a:r>
              <a:rPr lang="fr-CA" sz="1800" dirty="0"/>
              <a:t>Sommaire des revenus de fonctionnement non consolidés	3</a:t>
            </a:r>
          </a:p>
          <a:p>
            <a:pPr marL="180975" indent="-180975" defTabSz="981075">
              <a:buNone/>
              <a:tabLst>
                <a:tab pos="7981950" algn="r"/>
              </a:tabLst>
            </a:pPr>
            <a:endParaRPr lang="fr-CA" sz="1800" dirty="0"/>
          </a:p>
          <a:p>
            <a:pPr marL="180975" indent="-180975" defTabSz="981075">
              <a:tabLst>
                <a:tab pos="7981950" algn="r"/>
              </a:tabLst>
            </a:pPr>
            <a:r>
              <a:rPr lang="fr-CA" sz="1800" dirty="0"/>
              <a:t>Sommaire des charges non consolidées	5</a:t>
            </a:r>
          </a:p>
          <a:p>
            <a:pPr marL="180975" indent="-180975" defTabSz="981075">
              <a:buNone/>
              <a:tabLst>
                <a:tab pos="7981950" algn="r"/>
              </a:tabLst>
            </a:pPr>
            <a:endParaRPr lang="fr-CA" sz="1800" dirty="0"/>
          </a:p>
          <a:p>
            <a:pPr marL="180975" indent="-180975" defTabSz="981075">
              <a:tabLst>
                <a:tab pos="7981950" algn="r"/>
              </a:tabLst>
            </a:pPr>
            <a:r>
              <a:rPr lang="fr-CA" sz="1800" dirty="0"/>
              <a:t>Sommaire des résultats non consolidés	7</a:t>
            </a:r>
          </a:p>
          <a:p>
            <a:pPr marL="180975" indent="-180975" defTabSz="981075">
              <a:buNone/>
              <a:tabLst>
                <a:tab pos="7981950" algn="r"/>
              </a:tabLst>
            </a:pPr>
            <a:endParaRPr lang="fr-CA" sz="1800" dirty="0"/>
          </a:p>
          <a:p>
            <a:pPr marL="180975" indent="-180975" defTabSz="981075">
              <a:tabLst>
                <a:tab pos="7981950" algn="r"/>
              </a:tabLst>
            </a:pPr>
            <a:r>
              <a:rPr lang="fr-CA" sz="1800" dirty="0"/>
              <a:t>Sommaire des acquisitions d’immobilisations non consolidées	8</a:t>
            </a:r>
          </a:p>
          <a:p>
            <a:pPr marL="180975" indent="-180975" defTabSz="981075">
              <a:buNone/>
              <a:tabLst>
                <a:tab pos="7981950" algn="r"/>
              </a:tabLst>
            </a:pPr>
            <a:endParaRPr lang="fr-CA" sz="1800" dirty="0"/>
          </a:p>
          <a:p>
            <a:pPr marL="180975" indent="-180975" defTabSz="981075">
              <a:tabLst>
                <a:tab pos="7981950" algn="r"/>
              </a:tabLst>
            </a:pPr>
            <a:r>
              <a:rPr lang="fr-CA" sz="1800" dirty="0"/>
              <a:t>Sommaire du bilan non consolidé	9</a:t>
            </a:r>
          </a:p>
          <a:p>
            <a:pPr marL="180975" indent="-180975" defTabSz="981075">
              <a:tabLst>
                <a:tab pos="7981950" algn="r"/>
              </a:tabLst>
            </a:pPr>
            <a:endParaRPr lang="fr-CA" sz="1800" dirty="0"/>
          </a:p>
          <a:p>
            <a:pPr marL="180975" indent="-180975" defTabSz="981075">
              <a:tabLst>
                <a:tab pos="7981950" algn="r"/>
              </a:tabLst>
            </a:pPr>
            <a:r>
              <a:rPr lang="fr-CA" sz="1800" dirty="0"/>
              <a:t>Sommaire de l’excédent (déficit) accumulé non consolidé	10</a:t>
            </a:r>
          </a:p>
          <a:p>
            <a:pPr marL="0" indent="0" defTabSz="981075">
              <a:buNone/>
              <a:tabLst>
                <a:tab pos="7981950" algn="r"/>
              </a:tabLst>
            </a:pPr>
            <a:endParaRPr lang="fr-CA" sz="1800" dirty="0"/>
          </a:p>
          <a:p>
            <a:pPr marL="180975" indent="-180975" defTabSz="981075">
              <a:tabLst>
                <a:tab pos="7981950" algn="r"/>
              </a:tabLst>
            </a:pPr>
            <a:r>
              <a:rPr lang="fr-CA" sz="1800" dirty="0"/>
              <a:t>Endettement net à long terme non consolidé	11</a:t>
            </a:r>
          </a:p>
          <a:p>
            <a:pPr marL="180975" indent="-180975" defTabSz="981075">
              <a:tabLst>
                <a:tab pos="7981950" algn="r"/>
              </a:tabLst>
            </a:pPr>
            <a:endParaRPr lang="fr-CA" sz="1800" dirty="0"/>
          </a:p>
          <a:p>
            <a:pPr marL="180975" indent="-180975" defTabSz="981075">
              <a:tabLst>
                <a:tab pos="7981950" algn="r"/>
              </a:tabLst>
            </a:pPr>
            <a:r>
              <a:rPr lang="fr-CA" sz="1800" dirty="0"/>
              <a:t>Taux global de taxation 	12</a:t>
            </a:r>
          </a:p>
          <a:p>
            <a:pPr marL="0" indent="0" defTabSz="981075">
              <a:buNone/>
              <a:tabLst>
                <a:tab pos="7715250" algn="r"/>
              </a:tabLst>
            </a:pPr>
            <a:endParaRPr lang="fr-CA" sz="1800" dirty="0"/>
          </a:p>
          <a:p>
            <a:pPr defTabSz="981075">
              <a:tabLst>
                <a:tab pos="7715250" algn="r"/>
              </a:tabLst>
            </a:pPr>
            <a:endParaRPr lang="fr-CA" sz="1800" dirty="0"/>
          </a:p>
          <a:p>
            <a:pPr defTabSz="981075">
              <a:tabLst>
                <a:tab pos="7715250" algn="r"/>
              </a:tabLst>
            </a:pPr>
            <a:endParaRPr lang="fr-CA" sz="1800" dirty="0"/>
          </a:p>
          <a:p>
            <a:pPr defTabSz="981075">
              <a:tabLst>
                <a:tab pos="7172325" algn="l"/>
              </a:tabLst>
            </a:pPr>
            <a:endParaRPr lang="fr-CA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z="1100">
                <a:cs typeface="Arial" charset="0"/>
              </a:rPr>
              <a:t>Municipalité d'Ascot Corner</a:t>
            </a:r>
            <a:endParaRPr lang="en-US" sz="1100" dirty="0"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64B4472-A98D-4867-A850-DC019789AC36}" type="slidenum">
              <a:rPr lang="en-US" sz="1100" smtClean="0">
                <a:cs typeface="Arial" charset="0"/>
              </a:rPr>
              <a:pPr>
                <a:defRPr/>
              </a:pPr>
              <a:t>2</a:t>
            </a:fld>
            <a:endParaRPr lang="en-US" sz="11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517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64B4472-A98D-4867-A850-DC019789AC36}" type="slidenum">
              <a:rPr lang="en-US" sz="1100" smtClean="0">
                <a:cs typeface="Arial" charset="0"/>
              </a:rPr>
              <a:pPr>
                <a:defRPr/>
              </a:pPr>
              <a:t>3</a:t>
            </a:fld>
            <a:endParaRPr lang="en-US" sz="1100" dirty="0"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z="1100">
                <a:cs typeface="Arial" charset="0"/>
              </a:rPr>
              <a:t>Municipalité d'Ascot Corner</a:t>
            </a:r>
            <a:endParaRPr lang="en-US" sz="1100" dirty="0"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Sommaire des revenus de fonctionnement non consolidés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259847"/>
              </p:ext>
            </p:extLst>
          </p:nvPr>
        </p:nvGraphicFramePr>
        <p:xfrm>
          <a:off x="457200" y="1935480"/>
          <a:ext cx="9144000" cy="484632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Revenus</a:t>
                      </a:r>
                      <a:r>
                        <a:rPr lang="fr-CA" baseline="0" dirty="0"/>
                        <a:t> de fonctionnement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Budget </a:t>
                      </a:r>
                    </a:p>
                    <a:p>
                      <a:pPr algn="ctr"/>
                      <a:r>
                        <a:rPr lang="fr-CA" dirty="0"/>
                        <a:t>2019 ($)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Réalisations 2019 ($)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Réalisations 2018 ($)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800" dirty="0"/>
                        <a:t>Taxes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3 533 783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>
                          <a:effectLst/>
                          <a:latin typeface="Arial" panose="020B0604020202020204" pitchFamily="34" charset="0"/>
                        </a:rPr>
                        <a:t>3 712 924</a:t>
                      </a:r>
                      <a:endParaRPr lang="fr-CA" sz="180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3 514 360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800" dirty="0"/>
                        <a:t>Compensations</a:t>
                      </a:r>
                      <a:r>
                        <a:rPr lang="fr-CA" sz="1800" baseline="0" dirty="0"/>
                        <a:t> tenant lieu de taxes</a:t>
                      </a:r>
                      <a:endParaRPr lang="fr-CA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19 641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20 647</a:t>
                      </a:r>
                      <a:endParaRPr lang="fr-CA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23</a:t>
                      </a:r>
                      <a:r>
                        <a:rPr lang="fr-CA" sz="1800" baseline="0" dirty="0"/>
                        <a:t> 478</a:t>
                      </a:r>
                      <a:endParaRPr lang="fr-CA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800" dirty="0"/>
                        <a:t>Transferts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1 073 503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396 306</a:t>
                      </a:r>
                      <a:endParaRPr lang="fr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300 002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800" dirty="0"/>
                        <a:t>Services rendus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140 046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149 214</a:t>
                      </a:r>
                      <a:endParaRPr lang="fr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132 695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800" dirty="0"/>
                        <a:t>Imposition</a:t>
                      </a:r>
                      <a:r>
                        <a:rPr lang="fr-CA" sz="1800" baseline="0" dirty="0"/>
                        <a:t> de droits</a:t>
                      </a:r>
                      <a:endParaRPr lang="fr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155 000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232 338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173 866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fr-CA" sz="1800" dirty="0"/>
                        <a:t>Amendes et pénalités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20 000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28 321</a:t>
                      </a:r>
                      <a:endParaRPr lang="fr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23 585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800" dirty="0"/>
                        <a:t>Intérêts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71 032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102 716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40 641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800" dirty="0"/>
                        <a:t>Autres revenus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9</a:t>
                      </a:r>
                      <a:r>
                        <a:rPr lang="fr-CA" sz="1800" baseline="0" dirty="0"/>
                        <a:t> 000</a:t>
                      </a:r>
                      <a:endParaRPr lang="fr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22 696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20 817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dirty="0"/>
                        <a:t>Total des revenus de fonctionnement</a:t>
                      </a:r>
                    </a:p>
                    <a:p>
                      <a:endParaRPr lang="fr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5 022 005</a:t>
                      </a:r>
                      <a:endParaRPr lang="fr-C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4 665 162</a:t>
                      </a:r>
                      <a:endParaRPr lang="fr-C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4 229 444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626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64B4472-A98D-4867-A850-DC019789AC36}" type="slidenum">
              <a:rPr lang="en-US" sz="1100" smtClean="0">
                <a:cs typeface="Arial" charset="0"/>
              </a:rPr>
              <a:pPr>
                <a:defRPr/>
              </a:pPr>
              <a:t>4</a:t>
            </a:fld>
            <a:endParaRPr lang="en-US" sz="1100" dirty="0">
              <a:cs typeface="Arial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z="1100">
                <a:cs typeface="Arial" charset="0"/>
              </a:rPr>
              <a:t>Municipalité d'Ascot Corner</a:t>
            </a:r>
            <a:endParaRPr lang="en-US" sz="1100" dirty="0">
              <a:cs typeface="Arial" charset="0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81001" y="304800"/>
            <a:ext cx="9296400" cy="811424"/>
          </a:xfrm>
        </p:spPr>
        <p:txBody>
          <a:bodyPr/>
          <a:lstStyle/>
          <a:p>
            <a:r>
              <a:rPr lang="fr-CA" dirty="0"/>
              <a:t>Sommaire des revenus de fonctionnement non consolidés – répartition 2019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163583"/>
              </p:ext>
            </p:extLst>
          </p:nvPr>
        </p:nvGraphicFramePr>
        <p:xfrm>
          <a:off x="457200" y="1066800"/>
          <a:ext cx="91440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18672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64B4472-A98D-4867-A850-DC019789AC36}" type="slidenum">
              <a:rPr lang="en-US" sz="1100" smtClean="0">
                <a:cs typeface="Arial" charset="0"/>
              </a:rPr>
              <a:pPr>
                <a:defRPr/>
              </a:pPr>
              <a:t>5</a:t>
            </a:fld>
            <a:endParaRPr lang="en-US" sz="1100" dirty="0">
              <a:cs typeface="Arial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z="1100">
                <a:cs typeface="Arial" charset="0"/>
              </a:rPr>
              <a:t>Municipalité d'Ascot Corner</a:t>
            </a:r>
            <a:endParaRPr lang="en-US" sz="1100" dirty="0">
              <a:cs typeface="Arial" charset="0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Sommaire des charges non consolidées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336965"/>
              </p:ext>
            </p:extLst>
          </p:nvPr>
        </p:nvGraphicFramePr>
        <p:xfrm>
          <a:off x="457200" y="934720"/>
          <a:ext cx="9144000" cy="498856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1680">
                <a:tc>
                  <a:txBody>
                    <a:bodyPr/>
                    <a:lstStyle/>
                    <a:p>
                      <a:r>
                        <a:rPr lang="fr-CA" sz="1800" dirty="0"/>
                        <a:t>Charges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dirty="0"/>
                        <a:t>Budget </a:t>
                      </a:r>
                    </a:p>
                    <a:p>
                      <a:pPr algn="ctr"/>
                      <a:r>
                        <a:rPr lang="fr-CA" sz="1800" dirty="0"/>
                        <a:t>2019</a:t>
                      </a:r>
                      <a:r>
                        <a:rPr lang="fr-CA" sz="1800" baseline="0" dirty="0"/>
                        <a:t> ($)</a:t>
                      </a:r>
                      <a:endParaRPr lang="fr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dirty="0"/>
                        <a:t>Réalisations 2019</a:t>
                      </a:r>
                      <a:r>
                        <a:rPr lang="fr-CA" sz="1800" baseline="0" dirty="0"/>
                        <a:t> ($)</a:t>
                      </a:r>
                      <a:endParaRPr lang="fr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dirty="0"/>
                        <a:t>Réalisations 2018</a:t>
                      </a:r>
                      <a:r>
                        <a:rPr lang="fr-CA" sz="1800" baseline="0" dirty="0"/>
                        <a:t> ($)</a:t>
                      </a:r>
                      <a:endParaRPr lang="fr-CA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800" dirty="0"/>
                        <a:t>Administration générale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754 142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699 036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677 955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800" dirty="0"/>
                        <a:t>Sécurité publique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564 657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559 934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541 865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800" dirty="0"/>
                        <a:t>Transport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987 073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962 284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927 120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800" dirty="0"/>
                        <a:t>Hygiène du milieu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628 396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753 315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547 937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800" dirty="0"/>
                        <a:t>Santé</a:t>
                      </a:r>
                      <a:r>
                        <a:rPr lang="fr-CA" sz="1800" baseline="0" dirty="0"/>
                        <a:t> et mieux-être</a:t>
                      </a:r>
                      <a:endParaRPr lang="fr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10 000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850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6 914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800" dirty="0"/>
                        <a:t>Aménagement,</a:t>
                      </a:r>
                      <a:r>
                        <a:rPr lang="fr-CA" sz="1800" baseline="0" dirty="0"/>
                        <a:t> urbanisme et développement</a:t>
                      </a:r>
                      <a:endParaRPr lang="fr-CA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323 358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239 188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269 327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800" dirty="0"/>
                        <a:t>Loisirs et culture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413 475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447 616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420 826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800" dirty="0"/>
                        <a:t>Frais</a:t>
                      </a:r>
                      <a:r>
                        <a:rPr lang="fr-CA" sz="1800" baseline="0" dirty="0"/>
                        <a:t> de financement</a:t>
                      </a:r>
                      <a:endParaRPr lang="fr-CA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320 553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242 355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185 931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800" dirty="0"/>
                        <a:t>Amortissement</a:t>
                      </a:r>
                      <a:r>
                        <a:rPr lang="fr-CA" sz="1800" baseline="0" dirty="0"/>
                        <a:t> des immobilisations</a:t>
                      </a:r>
                      <a:endParaRPr lang="fr-CA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855 406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798 020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800" dirty="0"/>
                        <a:t>Total des charges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>
                          <a:effectLst/>
                          <a:latin typeface="Arial" panose="020B0604020202020204" pitchFamily="34" charset="0"/>
                        </a:rPr>
                        <a:t>4 001 654</a:t>
                      </a:r>
                      <a:endParaRPr lang="fr-CA" sz="180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4 759 984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4 375 895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622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64B4472-A98D-4867-A850-DC019789AC36}" type="slidenum">
              <a:rPr lang="en-US" sz="1100" smtClean="0">
                <a:cs typeface="Arial" charset="0"/>
              </a:rPr>
              <a:pPr>
                <a:defRPr/>
              </a:pPr>
              <a:t>6</a:t>
            </a:fld>
            <a:endParaRPr lang="en-US" sz="1100" dirty="0">
              <a:cs typeface="Arial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z="1100">
                <a:cs typeface="Arial" charset="0"/>
              </a:rPr>
              <a:t>Municipalité d'Ascot Corner</a:t>
            </a:r>
            <a:endParaRPr lang="en-US" sz="1100" dirty="0">
              <a:cs typeface="Arial" charset="0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Sommaire des charges non consolidées – répartition 2019	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8910264"/>
              </p:ext>
            </p:extLst>
          </p:nvPr>
        </p:nvGraphicFramePr>
        <p:xfrm>
          <a:off x="457200" y="1066800"/>
          <a:ext cx="9144000" cy="569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67309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64B4472-A98D-4867-A850-DC019789AC36}" type="slidenum">
              <a:rPr lang="en-US" sz="1100" smtClean="0">
                <a:cs typeface="Arial" charset="0"/>
              </a:rPr>
              <a:pPr>
                <a:defRPr/>
              </a:pPr>
              <a:t>7</a:t>
            </a:fld>
            <a:endParaRPr lang="en-US" sz="1100" dirty="0">
              <a:cs typeface="Arial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z="1100">
                <a:cs typeface="Arial" charset="0"/>
              </a:rPr>
              <a:t>Municipalité d'Ascot Corner</a:t>
            </a:r>
            <a:endParaRPr lang="en-US" sz="1100" dirty="0">
              <a:cs typeface="Arial" charset="0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Sommaire des résultats non consolidés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510499"/>
              </p:ext>
            </p:extLst>
          </p:nvPr>
        </p:nvGraphicFramePr>
        <p:xfrm>
          <a:off x="425921" y="830686"/>
          <a:ext cx="9145663" cy="594360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4200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4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9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3342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Budget </a:t>
                      </a:r>
                    </a:p>
                    <a:p>
                      <a:pPr algn="ctr"/>
                      <a:r>
                        <a:rPr lang="fr-CA" dirty="0"/>
                        <a:t>2019 ($)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/>
                        <a:t>Réalisations</a:t>
                      </a:r>
                      <a:r>
                        <a:rPr lang="fr-CA" baseline="0" dirty="0"/>
                        <a:t> 2019 ($)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/>
                        <a:t>Réalisations</a:t>
                      </a:r>
                      <a:r>
                        <a:rPr lang="fr-CA" baseline="0" dirty="0"/>
                        <a:t> 2018 ($)</a:t>
                      </a:r>
                      <a:endParaRPr lang="fr-C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309">
                <a:tc>
                  <a:txBody>
                    <a:bodyPr/>
                    <a:lstStyle/>
                    <a:p>
                      <a:r>
                        <a:rPr lang="fr-CA" sz="1800" dirty="0"/>
                        <a:t>Revenus de fonctionnement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5 022 005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4 665 162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4 229 444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309">
                <a:tc>
                  <a:txBody>
                    <a:bodyPr/>
                    <a:lstStyle/>
                    <a:p>
                      <a:r>
                        <a:rPr lang="fr-CA" sz="1800" dirty="0"/>
                        <a:t>Charges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4 001 654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4 759 984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4 375 895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309">
                <a:tc>
                  <a:txBody>
                    <a:bodyPr/>
                    <a:lstStyle/>
                    <a:p>
                      <a:pPr marL="0" algn="l" defTabSz="1018824" rtl="0" eaLnBrk="1" latinLnBrk="0" hangingPunct="1"/>
                      <a:r>
                        <a:rPr lang="fr-CA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Excédent</a:t>
                      </a:r>
                      <a:r>
                        <a:rPr lang="fr-CA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(déficit) </a:t>
                      </a:r>
                      <a:r>
                        <a:rPr lang="fr-CA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 fonctionnement</a:t>
                      </a:r>
                    </a:p>
                  </a:txBody>
                  <a:tcPr anchor="ctr">
                    <a:solidFill>
                      <a:srgbClr val="576F8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018824" rtl="0" eaLnBrk="1" latinLnBrk="0" hangingPunct="1"/>
                      <a:r>
                        <a:rPr lang="fr-CA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1 020 351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576F8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018824" rtl="0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(94 822)</a:t>
                      </a:r>
                    </a:p>
                  </a:txBody>
                  <a:tcPr anchor="ctr">
                    <a:solidFill>
                      <a:srgbClr val="576F8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018824" rtl="0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(146 451)</a:t>
                      </a:r>
                    </a:p>
                  </a:txBody>
                  <a:tcPr anchor="ctr">
                    <a:solidFill>
                      <a:srgbClr val="576F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309">
                <a:tc>
                  <a:txBody>
                    <a:bodyPr/>
                    <a:lstStyle/>
                    <a:p>
                      <a:r>
                        <a:rPr lang="fr-CA" sz="1800" dirty="0"/>
                        <a:t>Immobilisations (totales)</a:t>
                      </a:r>
                    </a:p>
                    <a:p>
                      <a:pPr marL="285750" marR="0" indent="-285750" algn="l" defTabSz="21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CA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Amortissement</a:t>
                      </a:r>
                    </a:p>
                    <a:p>
                      <a:pPr marL="285750" marR="0" indent="-285750" algn="l" defTabSz="21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CA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Produit de cession</a:t>
                      </a:r>
                    </a:p>
                    <a:p>
                      <a:pPr marL="285750" marR="0" indent="-285750" algn="l" defTabSz="21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CA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Perte sur cession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marL="0" algn="r" defTabSz="1018824" rtl="0" eaLnBrk="1" latinLnBrk="0" hangingPunct="1"/>
                      <a:r>
                        <a:rPr lang="fr-CA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marL="0" algn="r" defTabSz="1018824" rtl="0" eaLnBrk="1" latinLnBrk="0" hangingPunct="1"/>
                      <a:r>
                        <a:rPr lang="fr-CA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marL="0" algn="r" defTabSz="1018824" rtl="0" eaLnBrk="1" latinLnBrk="0" hangingPunct="1"/>
                      <a:r>
                        <a:rPr lang="fr-CA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baseline="0" dirty="0"/>
                        <a:t>862 216</a:t>
                      </a:r>
                    </a:p>
                    <a:p>
                      <a:pPr algn="r"/>
                      <a:r>
                        <a:rPr lang="fr-CA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855 406</a:t>
                      </a:r>
                    </a:p>
                    <a:p>
                      <a:pPr algn="r"/>
                      <a:r>
                        <a:rPr lang="fr-CA" sz="1400" baseline="0" dirty="0"/>
                        <a:t>-</a:t>
                      </a:r>
                    </a:p>
                    <a:p>
                      <a:pPr algn="r"/>
                      <a:r>
                        <a:rPr lang="fr-CA" sz="1400" baseline="0" dirty="0"/>
                        <a:t>6 810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baseline="0" dirty="0"/>
                        <a:t>798 020</a:t>
                      </a:r>
                    </a:p>
                    <a:p>
                      <a:pPr algn="r"/>
                      <a:r>
                        <a:rPr lang="fr-CA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798 020</a:t>
                      </a:r>
                    </a:p>
                    <a:p>
                      <a:pPr algn="r"/>
                      <a:r>
                        <a:rPr lang="fr-CA" sz="1400" baseline="0" dirty="0"/>
                        <a:t>-</a:t>
                      </a:r>
                    </a:p>
                    <a:p>
                      <a:pPr algn="r"/>
                      <a:r>
                        <a:rPr lang="fr-CA" sz="1400" baseline="0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4790">
                <a:tc>
                  <a:txBody>
                    <a:bodyPr/>
                    <a:lstStyle/>
                    <a:p>
                      <a:r>
                        <a:rPr lang="fr-CA" sz="1800" dirty="0"/>
                        <a:t>Remboursement</a:t>
                      </a:r>
                      <a:r>
                        <a:rPr lang="fr-CA" sz="1800" baseline="0" dirty="0"/>
                        <a:t> de la dette à long terme</a:t>
                      </a:r>
                      <a:endParaRPr lang="fr-CA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(807 299)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(330 510</a:t>
                      </a:r>
                      <a:r>
                        <a:rPr lang="fr-CA" sz="1800" baseline="0" dirty="0"/>
                        <a:t>)</a:t>
                      </a:r>
                      <a:endParaRPr lang="fr-CA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(305</a:t>
                      </a:r>
                      <a:r>
                        <a:rPr lang="fr-CA" sz="1800" baseline="0" dirty="0"/>
                        <a:t> 917)</a:t>
                      </a:r>
                      <a:endParaRPr lang="fr-CA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309">
                <a:tc>
                  <a:txBody>
                    <a:bodyPr/>
                    <a:lstStyle/>
                    <a:p>
                      <a:r>
                        <a:rPr lang="fr-CA" sz="1800" dirty="0"/>
                        <a:t>Activités</a:t>
                      </a:r>
                      <a:r>
                        <a:rPr lang="fr-CA" sz="1800" baseline="0" dirty="0"/>
                        <a:t> d’investissement</a:t>
                      </a:r>
                      <a:endParaRPr lang="fr-CA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(69 680)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(141 367)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(55 810)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6288">
                <a:tc>
                  <a:txBody>
                    <a:bodyPr/>
                    <a:lstStyle/>
                    <a:p>
                      <a:pPr marL="0" marR="0" indent="0" algn="l" defTabSz="21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CA" sz="1800" dirty="0"/>
                        <a:t>Affectations (totales)</a:t>
                      </a:r>
                    </a:p>
                    <a:p>
                      <a:pPr marL="285750" marR="0" indent="-285750" algn="l" defTabSz="21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CA" sz="1400" baseline="0" dirty="0"/>
                        <a:t>Excédent (déficit) de fonctionnement non affecté </a:t>
                      </a:r>
                    </a:p>
                    <a:p>
                      <a:pPr marL="285750" marR="0" indent="-285750" algn="l" defTabSz="21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CA" sz="1400" baseline="0" dirty="0"/>
                        <a:t>Excédent de fonctionnement affecté</a:t>
                      </a:r>
                    </a:p>
                    <a:p>
                      <a:pPr marL="285750" marR="0" indent="-285750" algn="l" defTabSz="21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CA" sz="1400" baseline="0" dirty="0"/>
                        <a:t>Réserves financières et fonds réservés</a:t>
                      </a:r>
                    </a:p>
                    <a:p>
                      <a:pPr marL="285750" marR="0" indent="-285750" algn="l" defTabSz="21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CA" sz="1400" baseline="0" dirty="0"/>
                        <a:t>Dépenses constatées ou à pourvoir</a:t>
                      </a:r>
                      <a:endParaRPr lang="fr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baseline="0" dirty="0"/>
                        <a:t>(143 372)</a:t>
                      </a:r>
                    </a:p>
                    <a:p>
                      <a:pPr algn="r"/>
                      <a:endParaRPr lang="fr-CA" sz="1800" baseline="0" dirty="0"/>
                    </a:p>
                    <a:p>
                      <a:pPr algn="r"/>
                      <a:r>
                        <a:rPr lang="fr-CA" sz="1400" baseline="0" dirty="0"/>
                        <a:t>-</a:t>
                      </a:r>
                    </a:p>
                    <a:p>
                      <a:pPr algn="r"/>
                      <a:r>
                        <a:rPr lang="fr-CA" sz="1400" baseline="0" dirty="0"/>
                        <a:t>-</a:t>
                      </a:r>
                    </a:p>
                    <a:p>
                      <a:pPr algn="r"/>
                      <a:r>
                        <a:rPr lang="fr-CA" sz="1400" baseline="0" dirty="0"/>
                        <a:t>(143 372)</a:t>
                      </a:r>
                    </a:p>
                    <a:p>
                      <a:pPr algn="r"/>
                      <a:r>
                        <a:rPr lang="fr-CA" sz="1400" baseline="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baseline="0" dirty="0"/>
                        <a:t>(248 842)</a:t>
                      </a:r>
                    </a:p>
                    <a:p>
                      <a:pPr algn="r"/>
                      <a:endParaRPr lang="fr-CA" sz="1800" baseline="0" dirty="0"/>
                    </a:p>
                    <a:p>
                      <a:pPr algn="r"/>
                      <a:r>
                        <a:rPr lang="fr-CA" sz="1400" baseline="0" dirty="0"/>
                        <a:t>-</a:t>
                      </a:r>
                    </a:p>
                    <a:p>
                      <a:pPr algn="r"/>
                      <a:r>
                        <a:rPr lang="fr-CA" sz="1400" baseline="0" dirty="0"/>
                        <a:t>3 206</a:t>
                      </a:r>
                    </a:p>
                    <a:p>
                      <a:pPr algn="r"/>
                      <a:r>
                        <a:rPr lang="fr-CA" sz="1400" baseline="0" dirty="0"/>
                        <a:t>(205 225)</a:t>
                      </a:r>
                    </a:p>
                    <a:p>
                      <a:pPr algn="r"/>
                      <a:r>
                        <a:rPr lang="fr-CA" sz="1400" baseline="0" dirty="0"/>
                        <a:t>(46 824)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baseline="0" dirty="0"/>
                        <a:t>(234 623)</a:t>
                      </a:r>
                    </a:p>
                    <a:p>
                      <a:pPr algn="r"/>
                      <a:endParaRPr lang="fr-CA" sz="1800" baseline="0" dirty="0"/>
                    </a:p>
                    <a:p>
                      <a:pPr algn="r"/>
                      <a:r>
                        <a:rPr lang="fr-CA" sz="1400" baseline="0" dirty="0"/>
                        <a:t>-</a:t>
                      </a:r>
                    </a:p>
                    <a:p>
                      <a:pPr algn="r"/>
                      <a:r>
                        <a:rPr lang="fr-CA" sz="1400" baseline="0" dirty="0"/>
                        <a:t>3 102</a:t>
                      </a:r>
                    </a:p>
                    <a:p>
                      <a:pPr algn="r"/>
                      <a:r>
                        <a:rPr lang="fr-CA" sz="1400" baseline="0" dirty="0"/>
                        <a:t>(294 144)</a:t>
                      </a:r>
                    </a:p>
                    <a:p>
                      <a:pPr algn="r"/>
                      <a:r>
                        <a:rPr lang="fr-CA" sz="1400" baseline="0" dirty="0"/>
                        <a:t>56 419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4790">
                <a:tc>
                  <a:txBody>
                    <a:bodyPr/>
                    <a:lstStyle/>
                    <a:p>
                      <a:r>
                        <a:rPr lang="fr-CA" sz="1800" dirty="0"/>
                        <a:t>Excédent de</a:t>
                      </a:r>
                      <a:r>
                        <a:rPr lang="fr-CA" sz="1800" baseline="0" dirty="0"/>
                        <a:t> fonctionnement à </a:t>
                      </a:r>
                    </a:p>
                    <a:p>
                      <a:r>
                        <a:rPr lang="fr-CA" sz="1800" baseline="0" dirty="0"/>
                        <a:t>des fins fiscales</a:t>
                      </a:r>
                      <a:endParaRPr lang="fr-CA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46 674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55 219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9739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64B4472-A98D-4867-A850-DC019789AC36}" type="slidenum">
              <a:rPr lang="en-US" sz="1100" smtClean="0">
                <a:cs typeface="Arial" charset="0"/>
              </a:rPr>
              <a:pPr>
                <a:defRPr/>
              </a:pPr>
              <a:t>8</a:t>
            </a:fld>
            <a:endParaRPr lang="en-US" sz="1100" dirty="0">
              <a:cs typeface="Arial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z="1100" dirty="0" err="1">
                <a:cs typeface="Arial" charset="0"/>
              </a:rPr>
              <a:t>Municipalité</a:t>
            </a:r>
            <a:r>
              <a:rPr lang="en-US" sz="1100" dirty="0">
                <a:cs typeface="Arial" charset="0"/>
              </a:rPr>
              <a:t> </a:t>
            </a:r>
            <a:r>
              <a:rPr lang="en-US" sz="1100" dirty="0" err="1">
                <a:cs typeface="Arial" charset="0"/>
              </a:rPr>
              <a:t>d'Ascot</a:t>
            </a:r>
            <a:r>
              <a:rPr lang="en-US" sz="1100" dirty="0">
                <a:cs typeface="Arial" charset="0"/>
              </a:rPr>
              <a:t> Corner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Sommaire des acquisitions d’immobilisations non consolidées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2141925"/>
              </p:ext>
            </p:extLst>
          </p:nvPr>
        </p:nvGraphicFramePr>
        <p:xfrm>
          <a:off x="689216" y="838200"/>
          <a:ext cx="8663063" cy="4480928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6029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6473"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 Projets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Montant en 2019 ($)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335">
                <a:tc>
                  <a:txBody>
                    <a:bodyPr/>
                    <a:lstStyle/>
                    <a:p>
                      <a:pPr lvl="0" algn="l" fontAlgn="b"/>
                      <a:r>
                        <a:rPr lang="fr-CA" sz="1600" b="0" i="0" u="none" strike="noStrike" dirty="0">
                          <a:effectLst/>
                          <a:latin typeface="Arial" panose="020B0604020202020204" pitchFamily="34" charset="0"/>
                        </a:rPr>
                        <a:t>Parc industriel, garage municipal et caserne d'incendie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6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          3</a:t>
                      </a:r>
                      <a:r>
                        <a:rPr lang="fr-CA" sz="16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 137 514</a:t>
                      </a:r>
                      <a:endParaRPr lang="fr-CA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97537517"/>
                  </a:ext>
                </a:extLst>
              </a:tr>
              <a:tr h="231335">
                <a:tc>
                  <a:txBody>
                    <a:bodyPr/>
                    <a:lstStyle/>
                    <a:p>
                      <a:pPr lvl="0" algn="l" fontAlgn="b"/>
                      <a:r>
                        <a:rPr lang="fr-CA" sz="1600" b="0" i="0" u="none" strike="noStrike" dirty="0">
                          <a:effectLst/>
                          <a:latin typeface="Arial" panose="020B0604020202020204" pitchFamily="34" charset="0"/>
                        </a:rPr>
                        <a:t>Projet</a:t>
                      </a:r>
                      <a:r>
                        <a:rPr lang="fr-CA" sz="16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r-CA" sz="1600" b="0" i="0" u="none" strike="noStrike" baseline="0" dirty="0" err="1">
                          <a:effectLst/>
                          <a:latin typeface="Arial" panose="020B0604020202020204" pitchFamily="34" charset="0"/>
                        </a:rPr>
                        <a:t>Écofixe</a:t>
                      </a:r>
                      <a:endParaRPr lang="fr-CA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6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             </a:t>
                      </a:r>
                      <a:r>
                        <a:rPr lang="fr-CA" sz="16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620 007</a:t>
                      </a:r>
                      <a:endParaRPr lang="fr-CA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19321109"/>
                  </a:ext>
                </a:extLst>
              </a:tr>
              <a:tr h="254087">
                <a:tc>
                  <a:txBody>
                    <a:bodyPr/>
                    <a:lstStyle/>
                    <a:p>
                      <a:pPr lvl="0" algn="l" fontAlgn="b"/>
                      <a:r>
                        <a:rPr lang="fr-CA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Colmatage des fuites réseau égout Village</a:t>
                      </a:r>
                      <a:endParaRPr lang="fr-CA" sz="1600" b="0" i="0" u="none" strike="noStrike" kern="1200" baseline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6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             300 241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1853814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 lvl="0" indent="0" algn="l" defTabSz="10188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b="0" i="0" u="none" strike="noStrike" dirty="0">
                          <a:effectLst/>
                          <a:latin typeface="Arial" panose="020B0604020202020204" pitchFamily="34" charset="0"/>
                        </a:rPr>
                        <a:t>Construction des réseaux chemin Desruisseaux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6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               79 284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23267688"/>
                  </a:ext>
                </a:extLst>
              </a:tr>
              <a:tr h="247859">
                <a:tc>
                  <a:txBody>
                    <a:bodyPr/>
                    <a:lstStyle/>
                    <a:p>
                      <a:pPr lvl="0" algn="l" fontAlgn="b"/>
                      <a:r>
                        <a:rPr lang="fr-CA" sz="1600" b="0" i="0" u="none" strike="noStrike" dirty="0">
                          <a:effectLst/>
                          <a:latin typeface="Arial" panose="020B0604020202020204" pitchFamily="34" charset="0"/>
                        </a:rPr>
                        <a:t>Rechargement de chemin - Chemin Roberge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6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             </a:t>
                      </a:r>
                      <a:r>
                        <a:rPr lang="fr-CA" sz="16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  74 145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83187973"/>
                  </a:ext>
                </a:extLst>
              </a:tr>
              <a:tr h="247859">
                <a:tc>
                  <a:txBody>
                    <a:bodyPr/>
                    <a:lstStyle/>
                    <a:p>
                      <a:pPr lvl="0" algn="l" fontAlgn="b"/>
                      <a:r>
                        <a:rPr lang="fr-CA" sz="1600" b="0" i="0" u="none" strike="noStrike" dirty="0">
                          <a:effectLst/>
                          <a:latin typeface="Arial" panose="020B0604020202020204" pitchFamily="34" charset="0"/>
                        </a:rPr>
                        <a:t>Réfection de la piscine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6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             </a:t>
                      </a:r>
                      <a:r>
                        <a:rPr lang="fr-CA" sz="16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  67 978</a:t>
                      </a:r>
                      <a:endParaRPr lang="fr-CA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67116169"/>
                  </a:ext>
                </a:extLst>
              </a:tr>
              <a:tr h="247859">
                <a:tc>
                  <a:txBody>
                    <a:bodyPr/>
                    <a:lstStyle/>
                    <a:p>
                      <a:pPr lvl="0" algn="l" fontAlgn="b"/>
                      <a:r>
                        <a:rPr lang="fr-CA" sz="1600" b="0" i="0" u="none" strike="noStrike" dirty="0">
                          <a:effectLst/>
                          <a:latin typeface="Arial" panose="020B0604020202020204" pitchFamily="34" charset="0"/>
                        </a:rPr>
                        <a:t>Achat d’un</a:t>
                      </a:r>
                      <a:r>
                        <a:rPr lang="fr-CA" sz="16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 Chevrolet </a:t>
                      </a:r>
                      <a:r>
                        <a:rPr lang="fr-CA" sz="1600" b="0" i="0" u="none" strike="noStrike" baseline="0" dirty="0" err="1">
                          <a:effectLst/>
                          <a:latin typeface="Arial" panose="020B0604020202020204" pitchFamily="34" charset="0"/>
                        </a:rPr>
                        <a:t>Silverado</a:t>
                      </a:r>
                      <a:r>
                        <a:rPr lang="fr-CA" sz="16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 2500</a:t>
                      </a:r>
                      <a:endParaRPr lang="fr-CA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6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               55 514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87476585"/>
                  </a:ext>
                </a:extLst>
              </a:tr>
              <a:tr h="247859">
                <a:tc>
                  <a:txBody>
                    <a:bodyPr/>
                    <a:lstStyle/>
                    <a:p>
                      <a:pPr lvl="0" algn="l" fontAlgn="b"/>
                      <a:r>
                        <a:rPr lang="fr-CA" sz="1600" b="0" i="0" u="none" strike="noStrike" dirty="0">
                          <a:effectLst/>
                          <a:latin typeface="Arial" panose="020B0604020202020204" pitchFamily="34" charset="0"/>
                        </a:rPr>
                        <a:t>Réparations rues </a:t>
                      </a:r>
                      <a:r>
                        <a:rPr lang="fr-CA" sz="1600" b="0" i="0" u="none" strike="noStrike" dirty="0" err="1">
                          <a:effectLst/>
                          <a:latin typeface="Arial" panose="020B0604020202020204" pitchFamily="34" charset="0"/>
                        </a:rPr>
                        <a:t>Darche</a:t>
                      </a:r>
                      <a:r>
                        <a:rPr lang="fr-CA" sz="1600" b="0" i="0" u="none" strike="noStrike" dirty="0">
                          <a:effectLst/>
                          <a:latin typeface="Arial" panose="020B0604020202020204" pitchFamily="34" charset="0"/>
                        </a:rPr>
                        <a:t> et </a:t>
                      </a:r>
                      <a:r>
                        <a:rPr lang="fr-CA" sz="1600" b="0" i="0" u="none" strike="noStrike" dirty="0" err="1">
                          <a:effectLst/>
                          <a:latin typeface="Arial" panose="020B0604020202020204" pitchFamily="34" charset="0"/>
                        </a:rPr>
                        <a:t>Dubéé</a:t>
                      </a:r>
                      <a:endParaRPr lang="fr-CA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6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               </a:t>
                      </a:r>
                      <a:r>
                        <a:rPr lang="fr-CA" sz="16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24 593</a:t>
                      </a:r>
                      <a:endParaRPr lang="fr-CA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87859411"/>
                  </a:ext>
                </a:extLst>
              </a:tr>
              <a:tr h="247859">
                <a:tc>
                  <a:txBody>
                    <a:bodyPr/>
                    <a:lstStyle/>
                    <a:p>
                      <a:pPr lvl="0" algn="l" fontAlgn="b"/>
                      <a:r>
                        <a:rPr lang="fr-CA" sz="1600" b="0" i="0" u="none" strike="noStrike" dirty="0">
                          <a:effectLst/>
                          <a:latin typeface="Arial" panose="020B0604020202020204" pitchFamily="34" charset="0"/>
                        </a:rPr>
                        <a:t>Compteurs d’eau ICI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6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               </a:t>
                      </a:r>
                      <a:r>
                        <a:rPr lang="fr-CA" sz="16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12 009</a:t>
                      </a:r>
                      <a:endParaRPr lang="fr-CA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48842281"/>
                  </a:ext>
                </a:extLst>
              </a:tr>
              <a:tr h="247859">
                <a:tc>
                  <a:txBody>
                    <a:bodyPr/>
                    <a:lstStyle/>
                    <a:p>
                      <a:pPr lvl="0" algn="l" fontAlgn="b"/>
                      <a:r>
                        <a:rPr lang="fr-CA" sz="1600" b="0" i="0" u="none" strike="noStrike" dirty="0">
                          <a:effectLst/>
                          <a:latin typeface="Arial" panose="020B0604020202020204" pitchFamily="34" charset="0"/>
                        </a:rPr>
                        <a:t>Aménagement du parc Goddard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6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               </a:t>
                      </a:r>
                      <a:r>
                        <a:rPr lang="fr-CA" sz="16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  9 974</a:t>
                      </a:r>
                      <a:endParaRPr lang="fr-CA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81663141"/>
                  </a:ext>
                </a:extLst>
              </a:tr>
              <a:tr h="247859">
                <a:tc>
                  <a:txBody>
                    <a:bodyPr/>
                    <a:lstStyle/>
                    <a:p>
                      <a:pPr lvl="0" algn="l" fontAlgn="b"/>
                      <a:r>
                        <a:rPr lang="fr-CA" sz="1600" b="0" i="0" u="none" strike="noStrike" dirty="0">
                          <a:effectLst/>
                          <a:latin typeface="Arial" panose="020B0604020202020204" pitchFamily="34" charset="0"/>
                        </a:rPr>
                        <a:t>Travaux domaine Québécois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6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               </a:t>
                      </a:r>
                      <a:r>
                        <a:rPr lang="fr-CA" sz="16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  9 783</a:t>
                      </a:r>
                      <a:r>
                        <a:rPr lang="fr-CA" sz="16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859">
                <a:tc>
                  <a:txBody>
                    <a:bodyPr/>
                    <a:lstStyle/>
                    <a:p>
                      <a:pPr lvl="0" algn="l" fontAlgn="b"/>
                      <a:r>
                        <a:rPr lang="fr-CA" sz="1600" b="0" i="0" u="none" strike="noStrike" dirty="0">
                          <a:effectLst/>
                          <a:latin typeface="Arial" panose="020B0604020202020204" pitchFamily="34" charset="0"/>
                        </a:rPr>
                        <a:t>Achat de luminaires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6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               </a:t>
                      </a:r>
                      <a:r>
                        <a:rPr lang="fr-CA" sz="16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  4 961</a:t>
                      </a:r>
                      <a:r>
                        <a:rPr lang="fr-CA" sz="16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859">
                <a:tc>
                  <a:txBody>
                    <a:bodyPr/>
                    <a:lstStyle/>
                    <a:p>
                      <a:pPr lvl="0" algn="l" fontAlgn="b"/>
                      <a:r>
                        <a:rPr lang="fr-CA" sz="1600" b="0" i="0" u="none" strike="noStrike" dirty="0">
                          <a:effectLst/>
                          <a:latin typeface="Arial" panose="020B0604020202020204" pitchFamily="34" charset="0"/>
                        </a:rPr>
                        <a:t>Réfection</a:t>
                      </a:r>
                      <a:r>
                        <a:rPr lang="fr-CA" sz="16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 du chemin Galipeau</a:t>
                      </a:r>
                      <a:endParaRPr lang="fr-CA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6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                 </a:t>
                      </a:r>
                      <a:r>
                        <a:rPr lang="fr-CA" sz="16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3 307</a:t>
                      </a:r>
                      <a:r>
                        <a:rPr lang="fr-CA" sz="16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859">
                <a:tc>
                  <a:txBody>
                    <a:bodyPr/>
                    <a:lstStyle/>
                    <a:p>
                      <a:pPr lvl="0" algn="l" fontAlgn="b"/>
                      <a:r>
                        <a:rPr lang="fr-CA" sz="1600" b="0" i="0" u="none" strike="noStrike" dirty="0">
                          <a:effectLst/>
                          <a:latin typeface="Arial" panose="020B0604020202020204" pitchFamily="34" charset="0"/>
                        </a:rPr>
                        <a:t>Réfection des ponceaux du chemin </a:t>
                      </a:r>
                      <a:r>
                        <a:rPr lang="fr-CA" sz="1600" b="0" i="0" u="none" strike="noStrike" dirty="0" err="1">
                          <a:effectLst/>
                          <a:latin typeface="Arial" panose="020B0604020202020204" pitchFamily="34" charset="0"/>
                        </a:rPr>
                        <a:t>Deblois</a:t>
                      </a:r>
                      <a:endParaRPr lang="fr-CA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6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               </a:t>
                      </a:r>
                      <a:r>
                        <a:rPr lang="fr-CA" sz="16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  2 520</a:t>
                      </a:r>
                      <a:endParaRPr lang="fr-CA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859">
                <a:tc>
                  <a:txBody>
                    <a:bodyPr/>
                    <a:lstStyle/>
                    <a:p>
                      <a:pPr lvl="0" algn="l" fontAlgn="b"/>
                      <a:r>
                        <a:rPr lang="fr-CA" sz="1600" b="0" i="0" u="none" strike="noStrike" dirty="0">
                          <a:effectLst/>
                          <a:latin typeface="Arial" panose="020B0604020202020204" pitchFamily="34" charset="0"/>
                        </a:rPr>
                        <a:t>Prolongement réseau aqueduc route 112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6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                 </a:t>
                      </a:r>
                      <a:r>
                        <a:rPr lang="fr-CA" sz="16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2 278</a:t>
                      </a:r>
                      <a:r>
                        <a:rPr lang="fr-CA" sz="16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6776441"/>
                  </a:ext>
                </a:extLst>
              </a:tr>
              <a:tr h="352399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0" i="0" u="none" strike="noStrike" dirty="0">
                          <a:effectLst/>
                          <a:latin typeface="Arial" panose="020B0604020202020204" pitchFamily="34" charset="0"/>
                        </a:rPr>
                        <a:t>Total des acquisitions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1" i="0" u="none" strike="noStrike" dirty="0">
                          <a:effectLst/>
                          <a:latin typeface="Arial" panose="020B0604020202020204" pitchFamily="34" charset="0"/>
                        </a:rPr>
                        <a:t>                     1</a:t>
                      </a:r>
                      <a:r>
                        <a:rPr lang="fr-CA" sz="1800" b="1" i="0" u="none" strike="noStrike" baseline="0" dirty="0">
                          <a:effectLst/>
                          <a:latin typeface="Arial" panose="020B0604020202020204" pitchFamily="34" charset="0"/>
                        </a:rPr>
                        <a:t> 500 407</a:t>
                      </a:r>
                      <a:r>
                        <a:rPr lang="fr-CA" sz="18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9592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64B4472-A98D-4867-A850-DC019789AC36}" type="slidenum">
              <a:rPr lang="en-US" sz="1100" smtClean="0">
                <a:cs typeface="Arial" charset="0"/>
              </a:rPr>
              <a:pPr>
                <a:defRPr/>
              </a:pPr>
              <a:t>9</a:t>
            </a:fld>
            <a:endParaRPr lang="en-US" sz="1100" dirty="0">
              <a:cs typeface="Arial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z="1100">
                <a:cs typeface="Arial" charset="0"/>
              </a:rPr>
              <a:t>Municipalité d'Ascot Corner</a:t>
            </a:r>
            <a:endParaRPr lang="en-US" sz="1100" dirty="0">
              <a:cs typeface="Arial" charset="0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Sommaire du bilan non consolidé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7714802"/>
              </p:ext>
            </p:extLst>
          </p:nvPr>
        </p:nvGraphicFramePr>
        <p:xfrm>
          <a:off x="457200" y="2499360"/>
          <a:ext cx="9144000" cy="255524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2019</a:t>
                      </a:r>
                    </a:p>
                    <a:p>
                      <a:pPr algn="ctr"/>
                      <a:r>
                        <a:rPr lang="fr-CA" dirty="0"/>
                        <a:t>($)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2018</a:t>
                      </a:r>
                    </a:p>
                    <a:p>
                      <a:pPr algn="ctr"/>
                      <a:r>
                        <a:rPr lang="fr-CA" dirty="0"/>
                        <a:t>($)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800" dirty="0"/>
                        <a:t>Actifs financiers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2 697 436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2 340 926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800" dirty="0"/>
                        <a:t>Passifs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12 348 304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8 936 888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1018824" rtl="0" eaLnBrk="1" latinLnBrk="0" hangingPunct="1"/>
                      <a:r>
                        <a:rPr lang="fr-CA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Actifs financiers nets (dette nette)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(9 650 868)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(6 595 962)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800" dirty="0"/>
                        <a:t>Actifs</a:t>
                      </a:r>
                      <a:r>
                        <a:rPr lang="fr-CA" sz="1800" baseline="0" dirty="0"/>
                        <a:t> non financiers</a:t>
                      </a:r>
                      <a:endParaRPr lang="fr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20 958 438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17</a:t>
                      </a:r>
                      <a:r>
                        <a:rPr lang="fr-CA" sz="1800" baseline="0" dirty="0"/>
                        <a:t> 422 869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800" dirty="0"/>
                        <a:t>Excédent (déficit)</a:t>
                      </a:r>
                      <a:r>
                        <a:rPr lang="fr-CA" sz="1800" baseline="0" dirty="0"/>
                        <a:t> accumulé</a:t>
                      </a:r>
                      <a:endParaRPr lang="fr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11 307 570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/>
                        <a:t>10 826 907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340754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Ascot Corner">
      <a:dk1>
        <a:sysClr val="windowText" lastClr="000000"/>
      </a:dk1>
      <a:lt1>
        <a:sysClr val="window" lastClr="FFFFFF"/>
      </a:lt1>
      <a:dk2>
        <a:srgbClr val="576F8E"/>
      </a:dk2>
      <a:lt2>
        <a:srgbClr val="BDE0FE"/>
      </a:lt2>
      <a:accent1>
        <a:srgbClr val="576F8E"/>
      </a:accent1>
      <a:accent2>
        <a:srgbClr val="0162B3"/>
      </a:accent2>
      <a:accent3>
        <a:srgbClr val="7F7F7F"/>
      </a:accent3>
      <a:accent4>
        <a:srgbClr val="C00000"/>
      </a:accent4>
      <a:accent5>
        <a:srgbClr val="EABF0A"/>
      </a:accent5>
      <a:accent6>
        <a:srgbClr val="BFBFBF"/>
      </a:accent6>
      <a:hlink>
        <a:srgbClr val="576F8E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loitte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>
            <a:tint val="50000"/>
          </a:schemeClr>
        </a:solidFill>
        <a:solidFill>
          <a:schemeClr val="phClr">
            <a:tint val="70000"/>
          </a:schemeClr>
        </a:solidFill>
        <a:solidFill>
          <a:schemeClr val="phClr"/>
        </a:soli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2484</TotalTime>
  <Words>855</Words>
  <Application>Microsoft Office PowerPoint</Application>
  <PresentationFormat>Personnalisé</PresentationFormat>
  <Paragraphs>339</Paragraphs>
  <Slides>13</Slides>
  <Notes>13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Default Theme</vt:lpstr>
      <vt:lpstr>Municipalité  d’Ascot Corner</vt:lpstr>
      <vt:lpstr>Table des matières</vt:lpstr>
      <vt:lpstr>Sommaire des revenus de fonctionnement non consolidés</vt:lpstr>
      <vt:lpstr>Sommaire des revenus de fonctionnement non consolidés – répartition 2019</vt:lpstr>
      <vt:lpstr>Sommaire des charges non consolidées</vt:lpstr>
      <vt:lpstr>Sommaire des charges non consolidées – répartition 2019 </vt:lpstr>
      <vt:lpstr>Sommaire des résultats non consolidés</vt:lpstr>
      <vt:lpstr>Sommaire des acquisitions d’immobilisations non consolidées</vt:lpstr>
      <vt:lpstr>Sommaire du bilan non consolidé</vt:lpstr>
      <vt:lpstr>Sommaire de l’excédent (déficit) accumulé non consolidé</vt:lpstr>
      <vt:lpstr>Endettement net à long terme non consolidé</vt:lpstr>
      <vt:lpstr>Taux global de taxation</vt:lpstr>
      <vt:lpstr>Présentation PowerPoint</vt:lpstr>
    </vt:vector>
  </TitlesOfParts>
  <Company>Deloitte.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Chalifour, Lucie</dc:creator>
  <cp:lastModifiedBy>Celine Arsenault</cp:lastModifiedBy>
  <cp:revision>245</cp:revision>
  <cp:lastPrinted>2020-06-29T14:53:04Z</cp:lastPrinted>
  <dcterms:created xsi:type="dcterms:W3CDTF">2014-05-15T12:45:04Z</dcterms:created>
  <dcterms:modified xsi:type="dcterms:W3CDTF">2020-06-30T15:07:34Z</dcterms:modified>
</cp:coreProperties>
</file>